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3" Type="http://schemas.openxmlformats.org/officeDocument/2006/relationships/slide" Target="slides/slide8.xml"/><Relationship Id="rId18" Type="http://schemas.openxmlformats.org/officeDocument/2006/relationships/slide" Target="slides/slide13.xml"/><Relationship Id="rId21" Type="http://schemas.openxmlformats.org/officeDocument/2006/relationships/slide" Target="slides/slide16.xml"/><Relationship Id="rId34" Type="http://schemas.openxmlformats.org/officeDocument/2006/relationships/slide" Target="slides/slide29.xml"/><Relationship Id="rId25" Type="http://schemas.openxmlformats.org/officeDocument/2006/relationships/slide" Target="slides/slide20.xml"/><Relationship Id="rId7" Type="http://schemas.openxmlformats.org/officeDocument/2006/relationships/slide" Target="slides/slide2.xml"/><Relationship Id="rId33" Type="http://schemas.openxmlformats.org/officeDocument/2006/relationships/slide" Target="slides/slide28.xml"/><Relationship Id="rId12" Type="http://schemas.openxmlformats.org/officeDocument/2006/relationships/slide" Target="slides/slide7.xml"/><Relationship Id="rId17" Type="http://schemas.openxmlformats.org/officeDocument/2006/relationships/slide" Target="slides/slide12.xml"/><Relationship Id="rId20" Type="http://schemas.openxmlformats.org/officeDocument/2006/relationships/slide" Target="slides/slide15.xml"/><Relationship Id="rId2" Type="http://schemas.openxmlformats.org/officeDocument/2006/relationships/viewProps" Target="viewProps.xml"/><Relationship Id="rId29" Type="http://schemas.openxmlformats.org/officeDocument/2006/relationships/slide" Target="slides/slide24.xml"/><Relationship Id="rId16" Type="http://schemas.openxmlformats.org/officeDocument/2006/relationships/slide" Target="slides/slide11.xml"/><Relationship Id="rId24" Type="http://schemas.openxmlformats.org/officeDocument/2006/relationships/slide" Target="slides/slide19.xml"/><Relationship Id="rId1" Type="http://schemas.openxmlformats.org/officeDocument/2006/relationships/theme" Target="theme/theme1.xml"/><Relationship Id="rId6" Type="http://schemas.openxmlformats.org/officeDocument/2006/relationships/slide" Target="slides/slide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customXml" Target="../customXml/item2.xml"/><Relationship Id="rId23" Type="http://schemas.openxmlformats.org/officeDocument/2006/relationships/slide" Target="slides/slide18.xml"/><Relationship Id="rId28" Type="http://schemas.openxmlformats.org/officeDocument/2006/relationships/slide" Target="slides/slide23.xml"/><Relationship Id="rId5" Type="http://schemas.openxmlformats.org/officeDocument/2006/relationships/notesMaster" Target="notesMasters/notesMaster1.xml"/><Relationship Id="rId15" Type="http://schemas.openxmlformats.org/officeDocument/2006/relationships/slide" Target="slides/slide10.xml"/><Relationship Id="rId36" Type="http://schemas.openxmlformats.org/officeDocument/2006/relationships/customXml" Target="../customXml/item1.xml"/><Relationship Id="rId31" Type="http://schemas.openxmlformats.org/officeDocument/2006/relationships/slide" Target="slides/slide26.xml"/><Relationship Id="rId10" Type="http://schemas.openxmlformats.org/officeDocument/2006/relationships/slide" Target="slides/slide5.xml"/><Relationship Id="rId19" Type="http://schemas.openxmlformats.org/officeDocument/2006/relationships/slide" Target="slides/slide14.xml"/><Relationship Id="rId22" Type="http://schemas.openxmlformats.org/officeDocument/2006/relationships/slide" Target="slides/slide17.xml"/><Relationship Id="rId4" Type="http://schemas.openxmlformats.org/officeDocument/2006/relationships/slideMaster" Target="slideMasters/slideMaster1.xml"/><Relationship Id="rId9" Type="http://schemas.openxmlformats.org/officeDocument/2006/relationships/slide" Target="slides/slide4.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14" Type="http://schemas.openxmlformats.org/officeDocument/2006/relationships/slide" Target="slides/slide9.xml"/><Relationship Id="rId8" Type="http://schemas.openxmlformats.org/officeDocument/2006/relationships/slide" Target="slides/slide3.xml"/><Relationship Id="rId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15ec23ec5bb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15ec23ec5bb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4c9c93fe6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4c9c93fe6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5ec23ec5bb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15ec23ec5bb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493d94e69b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493d94e69b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15ec23ec5bb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15ec23ec5bb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5ec23ec5bb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15ec23ec5bb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5ec23ec5bb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15ec23ec5bb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15ec23ec5bb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15ec23ec5bb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24c9c93fe6c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24c9c93fe6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4c9c93fe6c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4c9c93fe6c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15ec23ec5b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15ec23ec5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5ec23ec5bb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5ec23ec5bb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15ec23ec5bb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15ec23ec5bb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5ec23ec5bb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15ec23ec5bb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15ec23ec5bb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15ec23ec5bb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4c9c93fe6c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24c9c93fe6c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24c9c93fe6c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24c9c93fe6c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15ec23ec5bb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15ec23ec5bb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15ec23ec5bb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15ec23ec5bb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15ec23ec5bb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15ec23ec5bb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15ec23ec5bb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15ec23ec5bb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e37d1688af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e37d1688af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24c9c93fe6c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5" name="Google Shape;345;g24c9c93fe6c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15ec23ec5b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15ec23ec5b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5ec23ec5bb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5ec23ec5bb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5ec23ec5bb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5ec23ec5bb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5ec23ec5bb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5ec23ec5bb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5ec23ec5bb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5ec23ec5bb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32fdcadbbc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32fdcadbbc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12.png"/><Relationship Id="rId7"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7.jpg"/><Relationship Id="rId4" Type="http://schemas.openxmlformats.org/officeDocument/2006/relationships/image" Target="../media/image19.jpg"/><Relationship Id="rId5" Type="http://schemas.openxmlformats.org/officeDocument/2006/relationships/image" Target="../media/image1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7.jpg"/><Relationship Id="rId4" Type="http://schemas.openxmlformats.org/officeDocument/2006/relationships/image" Target="../media/image19.jpg"/><Relationship Id="rId5" Type="http://schemas.openxmlformats.org/officeDocument/2006/relationships/image" Target="../media/image1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3.png"/><Relationship Id="rId4" Type="http://schemas.openxmlformats.org/officeDocument/2006/relationships/image" Target="../media/image10.png"/><Relationship Id="rId5"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7.jpg"/><Relationship Id="rId4" Type="http://schemas.openxmlformats.org/officeDocument/2006/relationships/image" Target="../media/image19.jpg"/><Relationship Id="rId5" Type="http://schemas.openxmlformats.org/officeDocument/2006/relationships/image" Target="../media/image18.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8.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3.png"/><Relationship Id="rId4" Type="http://schemas.openxmlformats.org/officeDocument/2006/relationships/image" Target="../media/image3.png"/><Relationship Id="rId5"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9.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sites.google.com/view/modern-ecological-agriculture/home" TargetMode="Externa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2083500" y="4029650"/>
            <a:ext cx="4252500" cy="477000"/>
          </a:xfrm>
          <a:prstGeom prst="rect">
            <a:avLst/>
          </a:prstGeom>
          <a:solidFill>
            <a:schemeClr val="lt1"/>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900"/>
              <a:t>The Further Training in a Nutshell</a:t>
            </a:r>
            <a:endParaRPr sz="1900"/>
          </a:p>
        </p:txBody>
      </p:sp>
      <p:sp>
        <p:nvSpPr>
          <p:cNvPr id="55" name="Google Shape;55;p13"/>
          <p:cNvSpPr txBox="1"/>
          <p:nvPr>
            <p:ph type="ctrTitle"/>
          </p:nvPr>
        </p:nvSpPr>
        <p:spPr>
          <a:xfrm>
            <a:off x="0" y="3222663"/>
            <a:ext cx="9144000" cy="9603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Modern Ecological Agriculture</a:t>
            </a:r>
            <a:endParaRPr/>
          </a:p>
        </p:txBody>
      </p:sp>
      <p:pic>
        <p:nvPicPr>
          <p:cNvPr id="56" name="Google Shape;56;p13"/>
          <p:cNvPicPr preferRelativeResize="0"/>
          <p:nvPr/>
        </p:nvPicPr>
        <p:blipFill>
          <a:blip r:embed="rId3">
            <a:alphaModFix/>
          </a:blip>
          <a:stretch>
            <a:fillRect/>
          </a:stretch>
        </p:blipFill>
        <p:spPr>
          <a:xfrm>
            <a:off x="7291000" y="4506638"/>
            <a:ext cx="1581200" cy="552175"/>
          </a:xfrm>
          <a:prstGeom prst="rect">
            <a:avLst/>
          </a:prstGeom>
          <a:noFill/>
          <a:ln>
            <a:noFill/>
          </a:ln>
        </p:spPr>
      </p:pic>
      <p:pic>
        <p:nvPicPr>
          <p:cNvPr id="57" name="Google Shape;57;p13"/>
          <p:cNvPicPr preferRelativeResize="0"/>
          <p:nvPr/>
        </p:nvPicPr>
        <p:blipFill>
          <a:blip r:embed="rId4">
            <a:alphaModFix/>
          </a:blip>
          <a:stretch>
            <a:fillRect/>
          </a:stretch>
        </p:blipFill>
        <p:spPr>
          <a:xfrm>
            <a:off x="2274163" y="4450588"/>
            <a:ext cx="1083025" cy="664250"/>
          </a:xfrm>
          <a:prstGeom prst="rect">
            <a:avLst/>
          </a:prstGeom>
          <a:noFill/>
          <a:ln>
            <a:noFill/>
          </a:ln>
        </p:spPr>
      </p:pic>
      <p:pic>
        <p:nvPicPr>
          <p:cNvPr id="58" name="Google Shape;58;p13"/>
          <p:cNvPicPr preferRelativeResize="0"/>
          <p:nvPr/>
        </p:nvPicPr>
        <p:blipFill>
          <a:blip r:embed="rId5">
            <a:alphaModFix/>
          </a:blip>
          <a:stretch>
            <a:fillRect/>
          </a:stretch>
        </p:blipFill>
        <p:spPr>
          <a:xfrm>
            <a:off x="459563" y="4450600"/>
            <a:ext cx="1652360" cy="664250"/>
          </a:xfrm>
          <a:prstGeom prst="rect">
            <a:avLst/>
          </a:prstGeom>
          <a:noFill/>
          <a:ln>
            <a:noFill/>
          </a:ln>
        </p:spPr>
      </p:pic>
      <p:pic>
        <p:nvPicPr>
          <p:cNvPr id="59" name="Google Shape;59;p13"/>
          <p:cNvPicPr preferRelativeResize="0"/>
          <p:nvPr/>
        </p:nvPicPr>
        <p:blipFill>
          <a:blip r:embed="rId6">
            <a:alphaModFix/>
          </a:blip>
          <a:stretch>
            <a:fillRect/>
          </a:stretch>
        </p:blipFill>
        <p:spPr>
          <a:xfrm>
            <a:off x="3519425" y="4715675"/>
            <a:ext cx="1380649" cy="405800"/>
          </a:xfrm>
          <a:prstGeom prst="rect">
            <a:avLst/>
          </a:prstGeom>
          <a:noFill/>
          <a:ln>
            <a:noFill/>
          </a:ln>
        </p:spPr>
      </p:pic>
      <p:sp>
        <p:nvSpPr>
          <p:cNvPr id="60" name="Google Shape;60;p13"/>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3"/>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2" name="Google Shape;62;p13"/>
          <p:cNvPicPr preferRelativeResize="0"/>
          <p:nvPr/>
        </p:nvPicPr>
        <p:blipFill>
          <a:blip r:embed="rId7">
            <a:alphaModFix/>
          </a:blip>
          <a:stretch>
            <a:fillRect/>
          </a:stretch>
        </p:blipFill>
        <p:spPr>
          <a:xfrm>
            <a:off x="696988" y="304800"/>
            <a:ext cx="7750029" cy="291786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2"/>
          <p:cNvSpPr txBox="1"/>
          <p:nvPr>
            <p:ph type="title"/>
          </p:nvPr>
        </p:nvSpPr>
        <p:spPr>
          <a:xfrm>
            <a:off x="523125" y="187125"/>
            <a:ext cx="2851800" cy="62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Grading</a:t>
            </a:r>
            <a:endParaRPr sz="3000"/>
          </a:p>
        </p:txBody>
      </p:sp>
      <p:sp>
        <p:nvSpPr>
          <p:cNvPr id="133" name="Google Shape;133;p22"/>
          <p:cNvSpPr txBox="1"/>
          <p:nvPr>
            <p:ph idx="1" type="body"/>
          </p:nvPr>
        </p:nvSpPr>
        <p:spPr>
          <a:xfrm>
            <a:off x="3636375" y="923450"/>
            <a:ext cx="5187000" cy="3716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800">
                <a:solidFill>
                  <a:schemeClr val="dk1"/>
                </a:solidFill>
              </a:rPr>
              <a:t>The </a:t>
            </a:r>
            <a:r>
              <a:rPr lang="en" sz="2800">
                <a:solidFill>
                  <a:schemeClr val="dk1"/>
                </a:solidFill>
              </a:rPr>
              <a:t>exam and test is graded by a number (1-5) or passed / not passed. ​</a:t>
            </a:r>
            <a:endParaRPr sz="2800">
              <a:solidFill>
                <a:schemeClr val="dk1"/>
              </a:solidFill>
            </a:endParaRPr>
          </a:p>
          <a:p>
            <a:pPr indent="0" lvl="0" marL="0" rtl="0" algn="l">
              <a:spcBef>
                <a:spcPts val="1200"/>
              </a:spcBef>
              <a:spcAft>
                <a:spcPts val="0"/>
              </a:spcAft>
              <a:buClr>
                <a:schemeClr val="dk1"/>
              </a:buClr>
              <a:buSzPts val="1100"/>
              <a:buFont typeface="Arial"/>
              <a:buNone/>
            </a:pPr>
            <a:r>
              <a:rPr lang="en" sz="2800">
                <a:solidFill>
                  <a:schemeClr val="dk1"/>
                </a:solidFill>
              </a:rPr>
              <a:t>​The grading is based on exam, tests, reporting, peer-reviewing, evaluation of own learning and supervisor grading. </a:t>
            </a:r>
            <a:endParaRPr sz="2800">
              <a:solidFill>
                <a:schemeClr val="dk1"/>
              </a:solidFill>
            </a:endParaRPr>
          </a:p>
          <a:p>
            <a:pPr indent="0" lvl="0" marL="0" rtl="0" algn="l">
              <a:spcBef>
                <a:spcPts val="1200"/>
              </a:spcBef>
              <a:spcAft>
                <a:spcPts val="1200"/>
              </a:spcAft>
              <a:buNone/>
            </a:pPr>
            <a:r>
              <a:t/>
            </a:r>
            <a:endParaRPr/>
          </a:p>
        </p:txBody>
      </p:sp>
      <p:sp>
        <p:nvSpPr>
          <p:cNvPr id="134" name="Google Shape;134;p22"/>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22"/>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6" name="Google Shape;136;p22"/>
          <p:cNvPicPr preferRelativeResize="0"/>
          <p:nvPr/>
        </p:nvPicPr>
        <p:blipFill>
          <a:blip r:embed="rId3">
            <a:alphaModFix/>
          </a:blip>
          <a:stretch>
            <a:fillRect/>
          </a:stretch>
        </p:blipFill>
        <p:spPr>
          <a:xfrm>
            <a:off x="523125" y="816525"/>
            <a:ext cx="2945929" cy="40221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3"/>
          <p:cNvSpPr txBox="1"/>
          <p:nvPr>
            <p:ph type="title"/>
          </p:nvPr>
        </p:nvSpPr>
        <p:spPr>
          <a:xfrm>
            <a:off x="450250" y="1050150"/>
            <a:ext cx="8251500" cy="1217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3520"/>
              <a:t>Further Training Developed by ProGreen Project </a:t>
            </a:r>
            <a:endParaRPr sz="3520"/>
          </a:p>
        </p:txBody>
      </p:sp>
      <p:pic>
        <p:nvPicPr>
          <p:cNvPr id="142" name="Google Shape;142;p23"/>
          <p:cNvPicPr preferRelativeResize="0"/>
          <p:nvPr/>
        </p:nvPicPr>
        <p:blipFill>
          <a:blip r:embed="rId3">
            <a:alphaModFix/>
          </a:blip>
          <a:stretch>
            <a:fillRect/>
          </a:stretch>
        </p:blipFill>
        <p:spPr>
          <a:xfrm>
            <a:off x="3979507" y="2267920"/>
            <a:ext cx="1652350" cy="1013457"/>
          </a:xfrm>
          <a:prstGeom prst="rect">
            <a:avLst/>
          </a:prstGeom>
          <a:noFill/>
          <a:ln>
            <a:noFill/>
          </a:ln>
        </p:spPr>
      </p:pic>
      <p:pic>
        <p:nvPicPr>
          <p:cNvPr id="143" name="Google Shape;143;p23"/>
          <p:cNvPicPr preferRelativeResize="0"/>
          <p:nvPr/>
        </p:nvPicPr>
        <p:blipFill>
          <a:blip r:embed="rId4">
            <a:alphaModFix/>
          </a:blip>
          <a:stretch>
            <a:fillRect/>
          </a:stretch>
        </p:blipFill>
        <p:spPr>
          <a:xfrm>
            <a:off x="1360739" y="2314062"/>
            <a:ext cx="2291461" cy="921175"/>
          </a:xfrm>
          <a:prstGeom prst="rect">
            <a:avLst/>
          </a:prstGeom>
          <a:noFill/>
          <a:ln>
            <a:noFill/>
          </a:ln>
        </p:spPr>
      </p:pic>
      <p:pic>
        <p:nvPicPr>
          <p:cNvPr id="144" name="Google Shape;144;p23"/>
          <p:cNvPicPr preferRelativeResize="0"/>
          <p:nvPr/>
        </p:nvPicPr>
        <p:blipFill>
          <a:blip r:embed="rId5">
            <a:alphaModFix/>
          </a:blip>
          <a:stretch>
            <a:fillRect/>
          </a:stretch>
        </p:blipFill>
        <p:spPr>
          <a:xfrm>
            <a:off x="5959150" y="2488300"/>
            <a:ext cx="1948492" cy="572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4"/>
          <p:cNvSpPr/>
          <p:nvPr/>
        </p:nvSpPr>
        <p:spPr>
          <a:xfrm>
            <a:off x="339250" y="-28650"/>
            <a:ext cx="3027600" cy="5016300"/>
          </a:xfrm>
          <a:prstGeom prst="roundRect">
            <a:avLst>
              <a:gd fmla="val 16667" name="adj"/>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24"/>
          <p:cNvSpPr txBox="1"/>
          <p:nvPr>
            <p:ph type="title"/>
          </p:nvPr>
        </p:nvSpPr>
        <p:spPr>
          <a:xfrm>
            <a:off x="339250" y="60250"/>
            <a:ext cx="3027600" cy="201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Part 1. </a:t>
            </a:r>
            <a:endParaRPr b="1" sz="3000"/>
          </a:p>
          <a:p>
            <a:pPr indent="0" lvl="0" marL="0" rtl="0" algn="l">
              <a:spcBef>
                <a:spcPts val="0"/>
              </a:spcBef>
              <a:spcAft>
                <a:spcPts val="0"/>
              </a:spcAft>
              <a:buNone/>
            </a:pPr>
            <a:r>
              <a:rPr b="1" lang="en" sz="3000"/>
              <a:t>Developing Towards a Global Green Deal</a:t>
            </a:r>
            <a:endParaRPr sz="3000"/>
          </a:p>
        </p:txBody>
      </p:sp>
      <p:sp>
        <p:nvSpPr>
          <p:cNvPr id="151" name="Google Shape;151;p24"/>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4"/>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3" name="Google Shape;153;p24"/>
          <p:cNvPicPr preferRelativeResize="0"/>
          <p:nvPr/>
        </p:nvPicPr>
        <p:blipFill>
          <a:blip r:embed="rId3">
            <a:alphaModFix/>
          </a:blip>
          <a:stretch>
            <a:fillRect/>
          </a:stretch>
        </p:blipFill>
        <p:spPr>
          <a:xfrm>
            <a:off x="714427" y="2404175"/>
            <a:ext cx="2142348" cy="2531748"/>
          </a:xfrm>
          <a:prstGeom prst="rect">
            <a:avLst/>
          </a:prstGeom>
          <a:noFill/>
          <a:ln>
            <a:noFill/>
          </a:ln>
        </p:spPr>
      </p:pic>
      <p:sp>
        <p:nvSpPr>
          <p:cNvPr id="154" name="Google Shape;154;p24"/>
          <p:cNvSpPr txBox="1"/>
          <p:nvPr>
            <p:ph type="title"/>
          </p:nvPr>
        </p:nvSpPr>
        <p:spPr>
          <a:xfrm>
            <a:off x="3434313" y="82150"/>
            <a:ext cx="2690400" cy="196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Part 2. </a:t>
            </a:r>
            <a:endParaRPr b="1" sz="3000"/>
          </a:p>
          <a:p>
            <a:pPr indent="0" lvl="0" marL="0" rtl="0" algn="l">
              <a:spcBef>
                <a:spcPts val="0"/>
              </a:spcBef>
              <a:spcAft>
                <a:spcPts val="0"/>
              </a:spcAft>
              <a:buNone/>
            </a:pPr>
            <a:r>
              <a:rPr b="1" lang="en" sz="3000"/>
              <a:t>Own Development Task</a:t>
            </a:r>
            <a:endParaRPr sz="3000"/>
          </a:p>
        </p:txBody>
      </p:sp>
      <p:pic>
        <p:nvPicPr>
          <p:cNvPr id="155" name="Google Shape;155;p24"/>
          <p:cNvPicPr preferRelativeResize="0"/>
          <p:nvPr/>
        </p:nvPicPr>
        <p:blipFill>
          <a:blip r:embed="rId4">
            <a:alphaModFix/>
          </a:blip>
          <a:stretch>
            <a:fillRect/>
          </a:stretch>
        </p:blipFill>
        <p:spPr>
          <a:xfrm>
            <a:off x="3548263" y="2404175"/>
            <a:ext cx="2462525" cy="2531753"/>
          </a:xfrm>
          <a:prstGeom prst="rect">
            <a:avLst/>
          </a:prstGeom>
          <a:noFill/>
          <a:ln>
            <a:noFill/>
          </a:ln>
        </p:spPr>
      </p:pic>
      <p:sp>
        <p:nvSpPr>
          <p:cNvPr id="156" name="Google Shape;156;p24"/>
          <p:cNvSpPr txBox="1"/>
          <p:nvPr>
            <p:ph type="title"/>
          </p:nvPr>
        </p:nvSpPr>
        <p:spPr>
          <a:xfrm>
            <a:off x="6451125" y="82150"/>
            <a:ext cx="2574300" cy="237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Part 3. </a:t>
            </a:r>
            <a:endParaRPr b="1" sz="3000"/>
          </a:p>
          <a:p>
            <a:pPr indent="0" lvl="0" marL="0" rtl="0" algn="l">
              <a:spcBef>
                <a:spcPts val="0"/>
              </a:spcBef>
              <a:spcAft>
                <a:spcPts val="0"/>
              </a:spcAft>
              <a:buNone/>
            </a:pPr>
            <a:r>
              <a:rPr b="1" lang="en" sz="3000"/>
              <a:t>Own learning, evaluation &amp; feedback</a:t>
            </a:r>
            <a:endParaRPr sz="3000"/>
          </a:p>
        </p:txBody>
      </p:sp>
      <p:pic>
        <p:nvPicPr>
          <p:cNvPr id="157" name="Google Shape;157;p24"/>
          <p:cNvPicPr preferRelativeResize="0"/>
          <p:nvPr/>
        </p:nvPicPr>
        <p:blipFill>
          <a:blip r:embed="rId5">
            <a:alphaModFix/>
          </a:blip>
          <a:stretch>
            <a:fillRect/>
          </a:stretch>
        </p:blipFill>
        <p:spPr>
          <a:xfrm>
            <a:off x="6583750" y="2476775"/>
            <a:ext cx="2155819" cy="23865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5"/>
          <p:cNvSpPr txBox="1"/>
          <p:nvPr>
            <p:ph type="title"/>
          </p:nvPr>
        </p:nvSpPr>
        <p:spPr>
          <a:xfrm>
            <a:off x="271800" y="187125"/>
            <a:ext cx="8600400" cy="108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Part 1. Developing Towards a </a:t>
            </a:r>
            <a:br>
              <a:rPr b="1" lang="en" sz="3000"/>
            </a:br>
            <a:r>
              <a:rPr b="1" lang="en" sz="3000"/>
              <a:t>Global Green Deal</a:t>
            </a:r>
            <a:endParaRPr sz="3000"/>
          </a:p>
        </p:txBody>
      </p:sp>
      <p:sp>
        <p:nvSpPr>
          <p:cNvPr id="163" name="Google Shape;163;p25"/>
          <p:cNvSpPr txBox="1"/>
          <p:nvPr>
            <p:ph idx="1" type="body"/>
          </p:nvPr>
        </p:nvSpPr>
        <p:spPr>
          <a:xfrm>
            <a:off x="393900" y="1432725"/>
            <a:ext cx="6017700" cy="3592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800">
                <a:solidFill>
                  <a:schemeClr val="dk1"/>
                </a:solidFill>
              </a:rPr>
              <a:t>Development work is shaping the future. </a:t>
            </a:r>
            <a:endParaRPr sz="2800">
              <a:solidFill>
                <a:schemeClr val="dk1"/>
              </a:solidFill>
            </a:endParaRPr>
          </a:p>
          <a:p>
            <a:pPr indent="0" lvl="0" marL="0" rtl="0" algn="l">
              <a:spcBef>
                <a:spcPts val="0"/>
              </a:spcBef>
              <a:spcAft>
                <a:spcPts val="0"/>
              </a:spcAft>
              <a:buClr>
                <a:schemeClr val="dk1"/>
              </a:buClr>
              <a:buSzPts val="1100"/>
              <a:buFont typeface="Arial"/>
              <a:buNone/>
            </a:pPr>
            <a:r>
              <a:rPr lang="en" sz="2800">
                <a:solidFill>
                  <a:schemeClr val="dk1"/>
                </a:solidFill>
              </a:rPr>
              <a:t>The goal of this part is to consider the change of an agricultural enterprise and to learn to look into the future by utilizing research, statistics and prognosis.</a:t>
            </a:r>
            <a:endParaRPr sz="2800">
              <a:solidFill>
                <a:schemeClr val="dk1"/>
              </a:solidFill>
            </a:endParaRPr>
          </a:p>
          <a:p>
            <a:pPr indent="0" lvl="0" marL="0" rtl="0" algn="l">
              <a:spcBef>
                <a:spcPts val="0"/>
              </a:spcBef>
              <a:spcAft>
                <a:spcPts val="1200"/>
              </a:spcAft>
              <a:buNone/>
            </a:pPr>
            <a:r>
              <a:t/>
            </a:r>
            <a:endParaRPr sz="2800"/>
          </a:p>
        </p:txBody>
      </p:sp>
      <p:sp>
        <p:nvSpPr>
          <p:cNvPr id="164" name="Google Shape;164;p25"/>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5"/>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6" name="Google Shape;166;p25"/>
          <p:cNvPicPr preferRelativeResize="0"/>
          <p:nvPr/>
        </p:nvPicPr>
        <p:blipFill>
          <a:blip r:embed="rId3">
            <a:alphaModFix/>
          </a:blip>
          <a:stretch>
            <a:fillRect/>
          </a:stretch>
        </p:blipFill>
        <p:spPr>
          <a:xfrm>
            <a:off x="6411600" y="1767525"/>
            <a:ext cx="2155800" cy="254765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6"/>
          <p:cNvSpPr txBox="1"/>
          <p:nvPr>
            <p:ph type="title"/>
          </p:nvPr>
        </p:nvSpPr>
        <p:spPr>
          <a:xfrm>
            <a:off x="0" y="0"/>
            <a:ext cx="9144000" cy="6294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b="1" lang="en" sz="3000"/>
              <a:t>Central questions during the part</a:t>
            </a:r>
            <a:endParaRPr b="1" sz="3000"/>
          </a:p>
          <a:p>
            <a:pPr indent="0" lvl="0" marL="0" rtl="0" algn="ctr">
              <a:spcBef>
                <a:spcPts val="0"/>
              </a:spcBef>
              <a:spcAft>
                <a:spcPts val="0"/>
              </a:spcAft>
              <a:buNone/>
            </a:pPr>
            <a:r>
              <a:rPr b="1" lang="en" sz="3000">
                <a:solidFill>
                  <a:srgbClr val="00212E"/>
                </a:solidFill>
              </a:rPr>
              <a:t>   </a:t>
            </a:r>
            <a:endParaRPr sz="3000"/>
          </a:p>
        </p:txBody>
      </p:sp>
      <p:sp>
        <p:nvSpPr>
          <p:cNvPr id="172" name="Google Shape;172;p26"/>
          <p:cNvSpPr txBox="1"/>
          <p:nvPr>
            <p:ph idx="1" type="body"/>
          </p:nvPr>
        </p:nvSpPr>
        <p:spPr>
          <a:xfrm>
            <a:off x="351600" y="1069500"/>
            <a:ext cx="8520600" cy="26865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Clr>
                <a:schemeClr val="dk1"/>
              </a:buClr>
              <a:buSzPts val="2800"/>
              <a:buChar char="●"/>
            </a:pPr>
            <a:r>
              <a:rPr lang="en" sz="2800">
                <a:solidFill>
                  <a:schemeClr val="dk1"/>
                </a:solidFill>
              </a:rPr>
              <a:t>Where are we now and how should we develop? </a:t>
            </a:r>
            <a:endParaRPr sz="2800">
              <a:solidFill>
                <a:schemeClr val="dk1"/>
              </a:solidFill>
            </a:endParaRPr>
          </a:p>
          <a:p>
            <a:pPr indent="-406400" lvl="0" marL="457200" rtl="0" algn="l">
              <a:spcBef>
                <a:spcPts val="0"/>
              </a:spcBef>
              <a:spcAft>
                <a:spcPts val="0"/>
              </a:spcAft>
              <a:buClr>
                <a:schemeClr val="dk1"/>
              </a:buClr>
              <a:buSzPts val="2800"/>
              <a:buChar char="●"/>
            </a:pPr>
            <a:r>
              <a:rPr lang="en" sz="2800">
                <a:solidFill>
                  <a:schemeClr val="dk1"/>
                </a:solidFill>
              </a:rPr>
              <a:t>What kind of trends, development directions and changes can be seen already now? </a:t>
            </a:r>
            <a:endParaRPr sz="2800">
              <a:solidFill>
                <a:schemeClr val="dk1"/>
              </a:solidFill>
            </a:endParaRPr>
          </a:p>
          <a:p>
            <a:pPr indent="-406400" lvl="0" marL="457200" rtl="0" algn="l">
              <a:spcBef>
                <a:spcPts val="0"/>
              </a:spcBef>
              <a:spcAft>
                <a:spcPts val="0"/>
              </a:spcAft>
              <a:buClr>
                <a:schemeClr val="dk1"/>
              </a:buClr>
              <a:buSzPts val="2800"/>
              <a:buChar char="●"/>
            </a:pPr>
            <a:r>
              <a:rPr lang="en" sz="2800">
                <a:solidFill>
                  <a:schemeClr val="dk1"/>
                </a:solidFill>
              </a:rPr>
              <a:t>Analyse development possibilities in a choosen rural enterprise.</a:t>
            </a:r>
            <a:endParaRPr sz="2800"/>
          </a:p>
        </p:txBody>
      </p:sp>
      <p:sp>
        <p:nvSpPr>
          <p:cNvPr id="173" name="Google Shape;173;p26"/>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6"/>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7"/>
          <p:cNvSpPr txBox="1"/>
          <p:nvPr>
            <p:ph type="title"/>
          </p:nvPr>
        </p:nvSpPr>
        <p:spPr>
          <a:xfrm>
            <a:off x="0" y="187125"/>
            <a:ext cx="9144000" cy="6294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3000">
                <a:solidFill>
                  <a:srgbClr val="00212E"/>
                </a:solidFill>
              </a:rPr>
              <a:t>Where are these skills and knowledge needed? </a:t>
            </a:r>
            <a:endParaRPr b="1" sz="3000">
              <a:latin typeface="Calibri"/>
              <a:ea typeface="Calibri"/>
              <a:cs typeface="Calibri"/>
              <a:sym typeface="Calibri"/>
            </a:endParaRPr>
          </a:p>
          <a:p>
            <a:pPr indent="0" lvl="0" marL="0" rtl="0" algn="ctr">
              <a:spcBef>
                <a:spcPts val="0"/>
              </a:spcBef>
              <a:spcAft>
                <a:spcPts val="0"/>
              </a:spcAft>
              <a:buNone/>
            </a:pPr>
            <a:r>
              <a:rPr b="1" lang="en" sz="3000">
                <a:solidFill>
                  <a:srgbClr val="00212E"/>
                </a:solidFill>
              </a:rPr>
              <a:t>   </a:t>
            </a:r>
            <a:endParaRPr sz="3000"/>
          </a:p>
        </p:txBody>
      </p:sp>
      <p:sp>
        <p:nvSpPr>
          <p:cNvPr id="180" name="Google Shape;180;p27"/>
          <p:cNvSpPr txBox="1"/>
          <p:nvPr>
            <p:ph idx="1" type="body"/>
          </p:nvPr>
        </p:nvSpPr>
        <p:spPr>
          <a:xfrm>
            <a:off x="311700" y="959925"/>
            <a:ext cx="8520600" cy="16119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sz="2800">
                <a:solidFill>
                  <a:schemeClr val="dk1"/>
                </a:solidFill>
              </a:rPr>
              <a:t>In order to be an active member of the society and your working place you need to understand development needs.</a:t>
            </a:r>
            <a:endParaRPr sz="2800">
              <a:solidFill>
                <a:schemeClr val="dk1"/>
              </a:solidFill>
            </a:endParaRPr>
          </a:p>
        </p:txBody>
      </p:sp>
      <p:sp>
        <p:nvSpPr>
          <p:cNvPr id="181" name="Google Shape;181;p27"/>
          <p:cNvSpPr txBox="1"/>
          <p:nvPr>
            <p:ph type="title"/>
          </p:nvPr>
        </p:nvSpPr>
        <p:spPr>
          <a:xfrm>
            <a:off x="95100" y="2789500"/>
            <a:ext cx="9144000" cy="6294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3000">
                <a:solidFill>
                  <a:srgbClr val="00212E"/>
                </a:solidFill>
              </a:rPr>
              <a:t>What are the tasks in this part? </a:t>
            </a:r>
            <a:endParaRPr b="1" sz="3000">
              <a:latin typeface="Calibri"/>
              <a:ea typeface="Calibri"/>
              <a:cs typeface="Calibri"/>
              <a:sym typeface="Calibri"/>
            </a:endParaRPr>
          </a:p>
          <a:p>
            <a:pPr indent="0" lvl="0" marL="0" rtl="0" algn="ctr">
              <a:spcBef>
                <a:spcPts val="0"/>
              </a:spcBef>
              <a:spcAft>
                <a:spcPts val="0"/>
              </a:spcAft>
              <a:buNone/>
            </a:pPr>
            <a:r>
              <a:rPr b="1" lang="en" sz="3000">
                <a:solidFill>
                  <a:srgbClr val="00212E"/>
                </a:solidFill>
              </a:rPr>
              <a:t>   </a:t>
            </a:r>
            <a:endParaRPr sz="3000"/>
          </a:p>
        </p:txBody>
      </p:sp>
      <p:sp>
        <p:nvSpPr>
          <p:cNvPr id="182" name="Google Shape;182;p27"/>
          <p:cNvSpPr txBox="1"/>
          <p:nvPr>
            <p:ph idx="1" type="body"/>
          </p:nvPr>
        </p:nvSpPr>
        <p:spPr>
          <a:xfrm>
            <a:off x="420450" y="3676900"/>
            <a:ext cx="8303100" cy="629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2800">
                <a:solidFill>
                  <a:schemeClr val="dk1"/>
                </a:solidFill>
              </a:rPr>
              <a:t>Get to know the learning material and do the exam.</a:t>
            </a:r>
            <a:endParaRPr sz="2800"/>
          </a:p>
        </p:txBody>
      </p:sp>
      <p:sp>
        <p:nvSpPr>
          <p:cNvPr id="183" name="Google Shape;183;p27"/>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7"/>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pic>
        <p:nvPicPr>
          <p:cNvPr id="189" name="Google Shape;189;p28"/>
          <p:cNvPicPr preferRelativeResize="0"/>
          <p:nvPr/>
        </p:nvPicPr>
        <p:blipFill>
          <a:blip r:embed="rId3">
            <a:alphaModFix/>
          </a:blip>
          <a:stretch>
            <a:fillRect/>
          </a:stretch>
        </p:blipFill>
        <p:spPr>
          <a:xfrm>
            <a:off x="437462" y="1773838"/>
            <a:ext cx="8269076" cy="553850"/>
          </a:xfrm>
          <a:prstGeom prst="rect">
            <a:avLst/>
          </a:prstGeom>
          <a:noFill/>
          <a:ln>
            <a:noFill/>
          </a:ln>
        </p:spPr>
      </p:pic>
      <p:sp>
        <p:nvSpPr>
          <p:cNvPr id="190" name="Google Shape;190;p28"/>
          <p:cNvSpPr txBox="1"/>
          <p:nvPr>
            <p:ph type="title"/>
          </p:nvPr>
        </p:nvSpPr>
        <p:spPr>
          <a:xfrm>
            <a:off x="0" y="187125"/>
            <a:ext cx="9144000" cy="11739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3000"/>
              <a:t>What kind of learning materials and tools are there during this part?</a:t>
            </a:r>
            <a:endParaRPr b="1" sz="3000"/>
          </a:p>
          <a:p>
            <a:pPr indent="0" lvl="0" marL="0" rtl="0" algn="ctr">
              <a:lnSpc>
                <a:spcPct val="115000"/>
              </a:lnSpc>
              <a:spcBef>
                <a:spcPts val="600"/>
              </a:spcBef>
              <a:spcAft>
                <a:spcPts val="0"/>
              </a:spcAft>
              <a:buNone/>
            </a:pPr>
            <a:r>
              <a:t/>
            </a:r>
            <a:endParaRPr b="1" sz="3000"/>
          </a:p>
          <a:p>
            <a:pPr indent="0" lvl="0" marL="0" rtl="0" algn="ctr">
              <a:spcBef>
                <a:spcPts val="0"/>
              </a:spcBef>
              <a:spcAft>
                <a:spcPts val="0"/>
              </a:spcAft>
              <a:buNone/>
            </a:pPr>
            <a:r>
              <a:rPr b="1" lang="en" sz="3000">
                <a:solidFill>
                  <a:srgbClr val="00212E"/>
                </a:solidFill>
              </a:rPr>
              <a:t>   </a:t>
            </a:r>
            <a:endParaRPr sz="3000"/>
          </a:p>
        </p:txBody>
      </p:sp>
      <p:sp>
        <p:nvSpPr>
          <p:cNvPr id="191" name="Google Shape;191;p28"/>
          <p:cNvSpPr txBox="1"/>
          <p:nvPr>
            <p:ph idx="1" type="body"/>
          </p:nvPr>
        </p:nvSpPr>
        <p:spPr>
          <a:xfrm>
            <a:off x="558700" y="4087275"/>
            <a:ext cx="7579200" cy="615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400">
                <a:solidFill>
                  <a:schemeClr val="dk1"/>
                </a:solidFill>
                <a:latin typeface="Calibri"/>
                <a:ea typeface="Calibri"/>
                <a:cs typeface="Calibri"/>
                <a:sym typeface="Calibri"/>
              </a:rPr>
              <a:t>The learning in this part is measured by an exam.</a:t>
            </a:r>
            <a:endParaRPr sz="2400"/>
          </a:p>
        </p:txBody>
      </p:sp>
      <p:sp>
        <p:nvSpPr>
          <p:cNvPr id="192" name="Google Shape;192;p28"/>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8"/>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28"/>
          <p:cNvSpPr txBox="1"/>
          <p:nvPr/>
        </p:nvSpPr>
        <p:spPr>
          <a:xfrm>
            <a:off x="1060500" y="1866000"/>
            <a:ext cx="53442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1"/>
                </a:solidFill>
              </a:rPr>
              <a:t>Starting test evaluating your present skills</a:t>
            </a:r>
            <a:endParaRPr sz="1800">
              <a:solidFill>
                <a:schemeClr val="dk1"/>
              </a:solidFill>
            </a:endParaRPr>
          </a:p>
        </p:txBody>
      </p:sp>
      <p:grpSp>
        <p:nvGrpSpPr>
          <p:cNvPr id="195" name="Google Shape;195;p28"/>
          <p:cNvGrpSpPr/>
          <p:nvPr/>
        </p:nvGrpSpPr>
        <p:grpSpPr>
          <a:xfrm>
            <a:off x="437462" y="2447225"/>
            <a:ext cx="8269076" cy="553850"/>
            <a:chOff x="438950" y="3367825"/>
            <a:chExt cx="8269076" cy="553850"/>
          </a:xfrm>
        </p:grpSpPr>
        <p:pic>
          <p:nvPicPr>
            <p:cNvPr id="196" name="Google Shape;196;p28"/>
            <p:cNvPicPr preferRelativeResize="0"/>
            <p:nvPr/>
          </p:nvPicPr>
          <p:blipFill>
            <a:blip r:embed="rId3">
              <a:alphaModFix/>
            </a:blip>
            <a:stretch>
              <a:fillRect/>
            </a:stretch>
          </p:blipFill>
          <p:spPr>
            <a:xfrm>
              <a:off x="438950" y="3367825"/>
              <a:ext cx="8269076" cy="553850"/>
            </a:xfrm>
            <a:prstGeom prst="rect">
              <a:avLst/>
            </a:prstGeom>
            <a:noFill/>
            <a:ln>
              <a:noFill/>
            </a:ln>
          </p:spPr>
        </p:pic>
        <p:sp>
          <p:nvSpPr>
            <p:cNvPr id="197" name="Google Shape;197;p28"/>
            <p:cNvSpPr txBox="1"/>
            <p:nvPr/>
          </p:nvSpPr>
          <p:spPr>
            <a:xfrm>
              <a:off x="1035600" y="3392825"/>
              <a:ext cx="30000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1"/>
                  </a:solidFill>
                </a:rPr>
                <a:t>Learning material</a:t>
              </a:r>
              <a:endParaRPr sz="2200">
                <a:solidFill>
                  <a:schemeClr val="dk1"/>
                </a:solidFill>
              </a:endParaRPr>
            </a:p>
          </p:txBody>
        </p:sp>
        <p:pic>
          <p:nvPicPr>
            <p:cNvPr id="198" name="Google Shape;198;p28"/>
            <p:cNvPicPr preferRelativeResize="0"/>
            <p:nvPr/>
          </p:nvPicPr>
          <p:blipFill>
            <a:blip r:embed="rId4">
              <a:alphaModFix/>
            </a:blip>
            <a:stretch>
              <a:fillRect/>
            </a:stretch>
          </p:blipFill>
          <p:spPr>
            <a:xfrm>
              <a:off x="558700" y="3430000"/>
              <a:ext cx="429500" cy="429500"/>
            </a:xfrm>
            <a:prstGeom prst="rect">
              <a:avLst/>
            </a:prstGeom>
            <a:noFill/>
            <a:ln>
              <a:noFill/>
            </a:ln>
          </p:spPr>
        </p:pic>
      </p:grpSp>
      <p:grpSp>
        <p:nvGrpSpPr>
          <p:cNvPr id="199" name="Google Shape;199;p28"/>
          <p:cNvGrpSpPr/>
          <p:nvPr/>
        </p:nvGrpSpPr>
        <p:grpSpPr>
          <a:xfrm>
            <a:off x="437462" y="3120588"/>
            <a:ext cx="8269076" cy="553850"/>
            <a:chOff x="438950" y="3367825"/>
            <a:chExt cx="8269076" cy="553850"/>
          </a:xfrm>
        </p:grpSpPr>
        <p:pic>
          <p:nvPicPr>
            <p:cNvPr id="200" name="Google Shape;200;p28"/>
            <p:cNvPicPr preferRelativeResize="0"/>
            <p:nvPr/>
          </p:nvPicPr>
          <p:blipFill>
            <a:blip r:embed="rId3">
              <a:alphaModFix/>
            </a:blip>
            <a:stretch>
              <a:fillRect/>
            </a:stretch>
          </p:blipFill>
          <p:spPr>
            <a:xfrm>
              <a:off x="438950" y="3367825"/>
              <a:ext cx="8269076" cy="553850"/>
            </a:xfrm>
            <a:prstGeom prst="rect">
              <a:avLst/>
            </a:prstGeom>
            <a:noFill/>
            <a:ln>
              <a:noFill/>
            </a:ln>
          </p:spPr>
        </p:pic>
        <p:sp>
          <p:nvSpPr>
            <p:cNvPr id="201" name="Google Shape;201;p28"/>
            <p:cNvSpPr txBox="1"/>
            <p:nvPr/>
          </p:nvSpPr>
          <p:spPr>
            <a:xfrm>
              <a:off x="1035600" y="3392825"/>
              <a:ext cx="30000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1"/>
                  </a:solidFill>
                </a:rPr>
                <a:t>Exam</a:t>
              </a:r>
              <a:endParaRPr sz="2200">
                <a:solidFill>
                  <a:schemeClr val="dk1"/>
                </a:solidFill>
              </a:endParaRPr>
            </a:p>
          </p:txBody>
        </p:sp>
      </p:grpSp>
      <p:sp>
        <p:nvSpPr>
          <p:cNvPr id="202" name="Google Shape;202;p28"/>
          <p:cNvSpPr/>
          <p:nvPr/>
        </p:nvSpPr>
        <p:spPr>
          <a:xfrm>
            <a:off x="558700" y="3120600"/>
            <a:ext cx="352200" cy="461700"/>
          </a:xfrm>
          <a:prstGeom prst="star5">
            <a:avLst>
              <a:gd fmla="val 19098" name="adj"/>
              <a:gd fmla="val 105146" name="hf"/>
              <a:gd fmla="val 110557" name="vf"/>
            </a:avLst>
          </a:prstGeom>
          <a:no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8"/>
          <p:cNvSpPr/>
          <p:nvPr/>
        </p:nvSpPr>
        <p:spPr>
          <a:xfrm>
            <a:off x="558700" y="1773850"/>
            <a:ext cx="352200" cy="461700"/>
          </a:xfrm>
          <a:prstGeom prst="star5">
            <a:avLst>
              <a:gd fmla="val 19098" name="adj"/>
              <a:gd fmla="val 105146" name="hf"/>
              <a:gd fmla="val 110557" name="vf"/>
            </a:avLst>
          </a:prstGeom>
          <a:no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29"/>
          <p:cNvSpPr txBox="1"/>
          <p:nvPr>
            <p:ph type="title"/>
          </p:nvPr>
        </p:nvSpPr>
        <p:spPr>
          <a:xfrm>
            <a:off x="0" y="187125"/>
            <a:ext cx="9144000" cy="629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rgbClr val="00212E"/>
                </a:solidFill>
              </a:rPr>
              <a:t>Tips for starting the learning?   </a:t>
            </a:r>
            <a:endParaRPr sz="3000"/>
          </a:p>
        </p:txBody>
      </p:sp>
      <p:sp>
        <p:nvSpPr>
          <p:cNvPr id="209" name="Google Shape;209;p29"/>
          <p:cNvSpPr txBox="1"/>
          <p:nvPr>
            <p:ph idx="1" type="body"/>
          </p:nvPr>
        </p:nvSpPr>
        <p:spPr>
          <a:xfrm>
            <a:off x="271800" y="971050"/>
            <a:ext cx="8520600" cy="3882900"/>
          </a:xfrm>
          <a:prstGeom prst="rect">
            <a:avLst/>
          </a:prstGeom>
        </p:spPr>
        <p:txBody>
          <a:bodyPr anchorCtr="0" anchor="t" bIns="91425" lIns="91425" spcFirstLastPara="1" rIns="91425" wrap="square" tIns="91425">
            <a:normAutofit fontScale="25000" lnSpcReduction="20000"/>
          </a:bodyPr>
          <a:lstStyle/>
          <a:p>
            <a:pPr indent="-406400" lvl="0" marL="457200" rtl="0" algn="l">
              <a:spcBef>
                <a:spcPts val="0"/>
              </a:spcBef>
              <a:spcAft>
                <a:spcPts val="0"/>
              </a:spcAft>
              <a:buClr>
                <a:schemeClr val="dk1"/>
              </a:buClr>
              <a:buSzPct val="100000"/>
              <a:buChar char="●"/>
            </a:pPr>
            <a:r>
              <a:rPr lang="en" sz="11200">
                <a:solidFill>
                  <a:schemeClr val="dk1"/>
                </a:solidFill>
              </a:rPr>
              <a:t>Read the welcome letter </a:t>
            </a:r>
            <a:endParaRPr sz="11200">
              <a:solidFill>
                <a:schemeClr val="dk1"/>
              </a:solidFill>
            </a:endParaRPr>
          </a:p>
          <a:p>
            <a:pPr indent="-406400" lvl="0" marL="457200" rtl="0" algn="l">
              <a:spcBef>
                <a:spcPts val="0"/>
              </a:spcBef>
              <a:spcAft>
                <a:spcPts val="0"/>
              </a:spcAft>
              <a:buClr>
                <a:schemeClr val="dk1"/>
              </a:buClr>
              <a:buSzPct val="100000"/>
              <a:buChar char="●"/>
            </a:pPr>
            <a:r>
              <a:rPr lang="en" sz="11200">
                <a:solidFill>
                  <a:schemeClr val="dk1"/>
                </a:solidFill>
              </a:rPr>
              <a:t>Listen to the Further Training presentation video</a:t>
            </a:r>
            <a:endParaRPr sz="11200">
              <a:solidFill>
                <a:schemeClr val="dk1"/>
              </a:solidFill>
            </a:endParaRPr>
          </a:p>
          <a:p>
            <a:pPr indent="-406400" lvl="0" marL="457200" rtl="0" algn="l">
              <a:spcBef>
                <a:spcPts val="0"/>
              </a:spcBef>
              <a:spcAft>
                <a:spcPts val="0"/>
              </a:spcAft>
              <a:buClr>
                <a:schemeClr val="dk1"/>
              </a:buClr>
              <a:buSzPct val="100000"/>
              <a:buChar char="●"/>
            </a:pPr>
            <a:r>
              <a:rPr lang="en" sz="11200">
                <a:solidFill>
                  <a:schemeClr val="dk1"/>
                </a:solidFill>
              </a:rPr>
              <a:t>Listen to the presentation videos at each part of the training.</a:t>
            </a:r>
            <a:endParaRPr sz="11200">
              <a:solidFill>
                <a:schemeClr val="dk1"/>
              </a:solidFill>
            </a:endParaRPr>
          </a:p>
          <a:p>
            <a:pPr indent="-406400" lvl="0" marL="457200" rtl="0" algn="l">
              <a:spcBef>
                <a:spcPts val="0"/>
              </a:spcBef>
              <a:spcAft>
                <a:spcPts val="0"/>
              </a:spcAft>
              <a:buClr>
                <a:schemeClr val="dk1"/>
              </a:buClr>
              <a:buSzPct val="100000"/>
              <a:buChar char="●"/>
            </a:pPr>
            <a:r>
              <a:rPr lang="en" sz="11200">
                <a:solidFill>
                  <a:schemeClr val="dk1"/>
                </a:solidFill>
              </a:rPr>
              <a:t>There is a development project report template to download. This document contains both guiding questions as well as sources to be used. Feel free to look for additional sources if needed. </a:t>
            </a:r>
            <a:endParaRPr sz="11200">
              <a:solidFill>
                <a:schemeClr val="dk1"/>
              </a:solidFill>
            </a:endParaRPr>
          </a:p>
          <a:p>
            <a:pPr indent="-406400" lvl="0" marL="457200" rtl="0" algn="l">
              <a:spcBef>
                <a:spcPts val="0"/>
              </a:spcBef>
              <a:spcAft>
                <a:spcPts val="0"/>
              </a:spcAft>
              <a:buClr>
                <a:schemeClr val="dk1"/>
              </a:buClr>
              <a:buSzPct val="100000"/>
              <a:buChar char="●"/>
            </a:pPr>
            <a:r>
              <a:rPr lang="en" sz="11200">
                <a:solidFill>
                  <a:schemeClr val="dk1"/>
                </a:solidFill>
              </a:rPr>
              <a:t>Attend coaching sessions </a:t>
            </a:r>
            <a:endParaRPr/>
          </a:p>
        </p:txBody>
      </p:sp>
      <p:sp>
        <p:nvSpPr>
          <p:cNvPr id="210" name="Google Shape;210;p29"/>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29"/>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0"/>
          <p:cNvSpPr txBox="1"/>
          <p:nvPr>
            <p:ph type="title"/>
          </p:nvPr>
        </p:nvSpPr>
        <p:spPr>
          <a:xfrm>
            <a:off x="450250" y="1050150"/>
            <a:ext cx="8251500" cy="1217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3520"/>
              <a:t>Further Training Developed by ProGreen Project </a:t>
            </a:r>
            <a:endParaRPr sz="3520"/>
          </a:p>
        </p:txBody>
      </p:sp>
      <p:pic>
        <p:nvPicPr>
          <p:cNvPr id="217" name="Google Shape;217;p30"/>
          <p:cNvPicPr preferRelativeResize="0"/>
          <p:nvPr/>
        </p:nvPicPr>
        <p:blipFill>
          <a:blip r:embed="rId3">
            <a:alphaModFix/>
          </a:blip>
          <a:stretch>
            <a:fillRect/>
          </a:stretch>
        </p:blipFill>
        <p:spPr>
          <a:xfrm>
            <a:off x="3979507" y="2267920"/>
            <a:ext cx="1652350" cy="1013457"/>
          </a:xfrm>
          <a:prstGeom prst="rect">
            <a:avLst/>
          </a:prstGeom>
          <a:noFill/>
          <a:ln>
            <a:noFill/>
          </a:ln>
        </p:spPr>
      </p:pic>
      <p:pic>
        <p:nvPicPr>
          <p:cNvPr id="218" name="Google Shape;218;p30"/>
          <p:cNvPicPr preferRelativeResize="0"/>
          <p:nvPr/>
        </p:nvPicPr>
        <p:blipFill>
          <a:blip r:embed="rId4">
            <a:alphaModFix/>
          </a:blip>
          <a:stretch>
            <a:fillRect/>
          </a:stretch>
        </p:blipFill>
        <p:spPr>
          <a:xfrm>
            <a:off x="1360739" y="2314062"/>
            <a:ext cx="2291461" cy="921175"/>
          </a:xfrm>
          <a:prstGeom prst="rect">
            <a:avLst/>
          </a:prstGeom>
          <a:noFill/>
          <a:ln>
            <a:noFill/>
          </a:ln>
        </p:spPr>
      </p:pic>
      <p:pic>
        <p:nvPicPr>
          <p:cNvPr id="219" name="Google Shape;219;p30"/>
          <p:cNvPicPr preferRelativeResize="0"/>
          <p:nvPr/>
        </p:nvPicPr>
        <p:blipFill>
          <a:blip r:embed="rId5">
            <a:alphaModFix/>
          </a:blip>
          <a:stretch>
            <a:fillRect/>
          </a:stretch>
        </p:blipFill>
        <p:spPr>
          <a:xfrm>
            <a:off x="5959150" y="2488300"/>
            <a:ext cx="1948492" cy="5727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31"/>
          <p:cNvSpPr txBox="1"/>
          <p:nvPr>
            <p:ph type="title"/>
          </p:nvPr>
        </p:nvSpPr>
        <p:spPr>
          <a:xfrm>
            <a:off x="271800" y="60250"/>
            <a:ext cx="3027600" cy="201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Part 1. </a:t>
            </a:r>
            <a:endParaRPr b="1" sz="3000"/>
          </a:p>
          <a:p>
            <a:pPr indent="0" lvl="0" marL="0" rtl="0" algn="l">
              <a:spcBef>
                <a:spcPts val="0"/>
              </a:spcBef>
              <a:spcAft>
                <a:spcPts val="0"/>
              </a:spcAft>
              <a:buNone/>
            </a:pPr>
            <a:r>
              <a:rPr b="1" lang="en" sz="3000"/>
              <a:t>Developing Towards a Global Green Deal</a:t>
            </a:r>
            <a:endParaRPr sz="3000"/>
          </a:p>
        </p:txBody>
      </p:sp>
      <p:sp>
        <p:nvSpPr>
          <p:cNvPr id="225" name="Google Shape;225;p31"/>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31"/>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27" name="Google Shape;227;p31"/>
          <p:cNvPicPr preferRelativeResize="0"/>
          <p:nvPr/>
        </p:nvPicPr>
        <p:blipFill>
          <a:blip r:embed="rId3">
            <a:alphaModFix/>
          </a:blip>
          <a:stretch>
            <a:fillRect/>
          </a:stretch>
        </p:blipFill>
        <p:spPr>
          <a:xfrm>
            <a:off x="385677" y="2404175"/>
            <a:ext cx="2142348" cy="2531748"/>
          </a:xfrm>
          <a:prstGeom prst="rect">
            <a:avLst/>
          </a:prstGeom>
          <a:noFill/>
          <a:ln>
            <a:noFill/>
          </a:ln>
        </p:spPr>
      </p:pic>
      <p:sp>
        <p:nvSpPr>
          <p:cNvPr id="228" name="Google Shape;228;p31"/>
          <p:cNvSpPr txBox="1"/>
          <p:nvPr>
            <p:ph type="title"/>
          </p:nvPr>
        </p:nvSpPr>
        <p:spPr>
          <a:xfrm>
            <a:off x="3434313" y="82150"/>
            <a:ext cx="2690400" cy="196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Part 2. </a:t>
            </a:r>
            <a:endParaRPr b="1" sz="3000"/>
          </a:p>
          <a:p>
            <a:pPr indent="0" lvl="0" marL="0" rtl="0" algn="l">
              <a:spcBef>
                <a:spcPts val="0"/>
              </a:spcBef>
              <a:spcAft>
                <a:spcPts val="0"/>
              </a:spcAft>
              <a:buNone/>
            </a:pPr>
            <a:r>
              <a:rPr b="1" lang="en" sz="3000"/>
              <a:t>Own Development Task</a:t>
            </a:r>
            <a:endParaRPr sz="3000"/>
          </a:p>
        </p:txBody>
      </p:sp>
      <p:pic>
        <p:nvPicPr>
          <p:cNvPr id="229" name="Google Shape;229;p31"/>
          <p:cNvPicPr preferRelativeResize="0"/>
          <p:nvPr/>
        </p:nvPicPr>
        <p:blipFill>
          <a:blip r:embed="rId4">
            <a:alphaModFix/>
          </a:blip>
          <a:stretch>
            <a:fillRect/>
          </a:stretch>
        </p:blipFill>
        <p:spPr>
          <a:xfrm>
            <a:off x="3548263" y="2404175"/>
            <a:ext cx="2462525" cy="2531753"/>
          </a:xfrm>
          <a:prstGeom prst="rect">
            <a:avLst/>
          </a:prstGeom>
          <a:noFill/>
          <a:ln>
            <a:noFill/>
          </a:ln>
        </p:spPr>
      </p:pic>
      <p:sp>
        <p:nvSpPr>
          <p:cNvPr id="230" name="Google Shape;230;p31"/>
          <p:cNvSpPr txBox="1"/>
          <p:nvPr>
            <p:ph type="title"/>
          </p:nvPr>
        </p:nvSpPr>
        <p:spPr>
          <a:xfrm>
            <a:off x="6451125" y="82150"/>
            <a:ext cx="2574300" cy="237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Part 3. </a:t>
            </a:r>
            <a:endParaRPr b="1" sz="3000"/>
          </a:p>
          <a:p>
            <a:pPr indent="0" lvl="0" marL="0" rtl="0" algn="l">
              <a:spcBef>
                <a:spcPts val="0"/>
              </a:spcBef>
              <a:spcAft>
                <a:spcPts val="0"/>
              </a:spcAft>
              <a:buNone/>
            </a:pPr>
            <a:r>
              <a:rPr b="1" lang="en" sz="3000"/>
              <a:t>Own learning, evaluation &amp; feedback</a:t>
            </a:r>
            <a:endParaRPr sz="3000"/>
          </a:p>
        </p:txBody>
      </p:sp>
      <p:pic>
        <p:nvPicPr>
          <p:cNvPr id="231" name="Google Shape;231;p31"/>
          <p:cNvPicPr preferRelativeResize="0"/>
          <p:nvPr/>
        </p:nvPicPr>
        <p:blipFill>
          <a:blip r:embed="rId5">
            <a:alphaModFix/>
          </a:blip>
          <a:stretch>
            <a:fillRect/>
          </a:stretch>
        </p:blipFill>
        <p:spPr>
          <a:xfrm>
            <a:off x="6583750" y="2476775"/>
            <a:ext cx="2155819" cy="2386550"/>
          </a:xfrm>
          <a:prstGeom prst="rect">
            <a:avLst/>
          </a:prstGeom>
          <a:noFill/>
          <a:ln>
            <a:noFill/>
          </a:ln>
        </p:spPr>
      </p:pic>
      <p:sp>
        <p:nvSpPr>
          <p:cNvPr id="232" name="Google Shape;232;p31"/>
          <p:cNvSpPr/>
          <p:nvPr/>
        </p:nvSpPr>
        <p:spPr>
          <a:xfrm>
            <a:off x="3265738" y="34950"/>
            <a:ext cx="3027600" cy="5016300"/>
          </a:xfrm>
          <a:prstGeom prst="roundRect">
            <a:avLst>
              <a:gd fmla="val 16667" name="adj"/>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4"/>
          <p:cNvSpPr txBox="1"/>
          <p:nvPr>
            <p:ph type="title"/>
          </p:nvPr>
        </p:nvSpPr>
        <p:spPr>
          <a:xfrm>
            <a:off x="351600" y="524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Goal</a:t>
            </a:r>
            <a:endParaRPr b="1" sz="3000"/>
          </a:p>
        </p:txBody>
      </p:sp>
      <p:sp>
        <p:nvSpPr>
          <p:cNvPr id="68" name="Google Shape;68;p14"/>
          <p:cNvSpPr txBox="1"/>
          <p:nvPr>
            <p:ph idx="1" type="body"/>
          </p:nvPr>
        </p:nvSpPr>
        <p:spPr>
          <a:xfrm>
            <a:off x="351600" y="1306250"/>
            <a:ext cx="8520600" cy="3583800"/>
          </a:xfrm>
          <a:prstGeom prst="rect">
            <a:avLst/>
          </a:prstGeom>
        </p:spPr>
        <p:txBody>
          <a:bodyPr anchorCtr="0" anchor="t" bIns="91425" lIns="91425" spcFirstLastPara="1" rIns="91425" wrap="square" tIns="91425">
            <a:noAutofit/>
          </a:bodyPr>
          <a:lstStyle/>
          <a:p>
            <a:pPr indent="0" lvl="0" marL="0" rtl="0" algn="just">
              <a:lnSpc>
                <a:spcPct val="107916"/>
              </a:lnSpc>
              <a:spcBef>
                <a:spcPts val="0"/>
              </a:spcBef>
              <a:spcAft>
                <a:spcPts val="800"/>
              </a:spcAft>
              <a:buClr>
                <a:schemeClr val="dk1"/>
              </a:buClr>
              <a:buSzPts val="1100"/>
              <a:buFont typeface="Arial"/>
              <a:buNone/>
            </a:pPr>
            <a:r>
              <a:rPr lang="en" sz="2500">
                <a:solidFill>
                  <a:srgbClr val="333333"/>
                </a:solidFill>
                <a:highlight>
                  <a:srgbClr val="FFFFFF"/>
                </a:highlight>
              </a:rPr>
              <a:t>In this training you learn to know the specific objectives of the United Nations sustainability goals, the European Union Green Deal and climate change. You will get to know different methods on sustainable management of natural resources such as sustainable soil management, holistic farm management, climate resilient management, developing farm diversity by preserving habitats and landscapes, ecosystem services and renewable energy.</a:t>
            </a:r>
            <a:endParaRPr sz="2500">
              <a:solidFill>
                <a:schemeClr val="dk1"/>
              </a:solidFill>
            </a:endParaRPr>
          </a:p>
        </p:txBody>
      </p:sp>
      <p:sp>
        <p:nvSpPr>
          <p:cNvPr id="69" name="Google Shape;69;p14"/>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4"/>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1" name="Google Shape;71;p14"/>
          <p:cNvPicPr preferRelativeResize="0"/>
          <p:nvPr/>
        </p:nvPicPr>
        <p:blipFill>
          <a:blip r:embed="rId3">
            <a:alphaModFix/>
          </a:blip>
          <a:stretch>
            <a:fillRect/>
          </a:stretch>
        </p:blipFill>
        <p:spPr>
          <a:xfrm>
            <a:off x="5861353" y="214176"/>
            <a:ext cx="1201629" cy="960299"/>
          </a:xfrm>
          <a:prstGeom prst="rect">
            <a:avLst/>
          </a:prstGeom>
          <a:noFill/>
          <a:ln>
            <a:noFill/>
          </a:ln>
        </p:spPr>
      </p:pic>
      <p:pic>
        <p:nvPicPr>
          <p:cNvPr id="72" name="Google Shape;72;p14"/>
          <p:cNvPicPr preferRelativeResize="0"/>
          <p:nvPr/>
        </p:nvPicPr>
        <p:blipFill>
          <a:blip r:embed="rId4">
            <a:alphaModFix/>
          </a:blip>
          <a:stretch>
            <a:fillRect/>
          </a:stretch>
        </p:blipFill>
        <p:spPr>
          <a:xfrm>
            <a:off x="7247175" y="214175"/>
            <a:ext cx="1440814" cy="96030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2"/>
          <p:cNvSpPr txBox="1"/>
          <p:nvPr>
            <p:ph type="title"/>
          </p:nvPr>
        </p:nvSpPr>
        <p:spPr>
          <a:xfrm>
            <a:off x="0" y="0"/>
            <a:ext cx="9144000" cy="629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000"/>
              <a:t>Part 2. Own Development Task</a:t>
            </a:r>
            <a:endParaRPr sz="3000"/>
          </a:p>
        </p:txBody>
      </p:sp>
      <p:sp>
        <p:nvSpPr>
          <p:cNvPr id="238" name="Google Shape;238;p32"/>
          <p:cNvSpPr txBox="1"/>
          <p:nvPr>
            <p:ph idx="1" type="body"/>
          </p:nvPr>
        </p:nvSpPr>
        <p:spPr>
          <a:xfrm>
            <a:off x="387775" y="626850"/>
            <a:ext cx="5717100" cy="3889800"/>
          </a:xfrm>
          <a:prstGeom prst="rect">
            <a:avLst/>
          </a:prstGeom>
        </p:spPr>
        <p:txBody>
          <a:bodyPr anchorCtr="0" anchor="t" bIns="91425" lIns="91425" spcFirstLastPara="1" rIns="91425" wrap="square" tIns="91425">
            <a:noAutofit/>
          </a:bodyPr>
          <a:lstStyle/>
          <a:p>
            <a:pPr indent="0" lvl="0" marL="0" rtl="0" algn="l">
              <a:lnSpc>
                <a:spcPct val="70000"/>
              </a:lnSpc>
              <a:spcBef>
                <a:spcPts val="0"/>
              </a:spcBef>
              <a:spcAft>
                <a:spcPts val="0"/>
              </a:spcAft>
              <a:buSzPts val="1018"/>
              <a:buNone/>
            </a:pPr>
            <a:r>
              <a:rPr lang="en" sz="2800">
                <a:solidFill>
                  <a:srgbClr val="00212E"/>
                </a:solidFill>
              </a:rPr>
              <a:t>A development project plan is a document, where the project realization is described. You will discuss the project plan with your supervisor and other students. The goal is to learn to make and carry out a development project plan.</a:t>
            </a:r>
            <a:endParaRPr sz="2800">
              <a:solidFill>
                <a:srgbClr val="00212E"/>
              </a:solidFill>
            </a:endParaRPr>
          </a:p>
          <a:p>
            <a:pPr indent="0" lvl="0" marL="0" rtl="0" algn="l">
              <a:lnSpc>
                <a:spcPct val="70000"/>
              </a:lnSpc>
              <a:spcBef>
                <a:spcPts val="0"/>
              </a:spcBef>
              <a:spcAft>
                <a:spcPts val="0"/>
              </a:spcAft>
              <a:buSzPts val="1018"/>
              <a:buNone/>
            </a:pPr>
            <a:r>
              <a:rPr lang="en" sz="2800">
                <a:solidFill>
                  <a:srgbClr val="00212E"/>
                </a:solidFill>
              </a:rPr>
              <a:t>You will learn to report your development project. </a:t>
            </a:r>
            <a:endParaRPr sz="2800">
              <a:solidFill>
                <a:srgbClr val="00212E"/>
              </a:solidFill>
            </a:endParaRPr>
          </a:p>
        </p:txBody>
      </p:sp>
      <p:sp>
        <p:nvSpPr>
          <p:cNvPr id="239" name="Google Shape;239;p32"/>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32"/>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1" name="Google Shape;241;p32"/>
          <p:cNvPicPr preferRelativeResize="0"/>
          <p:nvPr/>
        </p:nvPicPr>
        <p:blipFill>
          <a:blip r:embed="rId3">
            <a:alphaModFix/>
          </a:blip>
          <a:stretch>
            <a:fillRect/>
          </a:stretch>
        </p:blipFill>
        <p:spPr>
          <a:xfrm>
            <a:off x="6104875" y="1424725"/>
            <a:ext cx="2462525" cy="2531753"/>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3"/>
          <p:cNvSpPr txBox="1"/>
          <p:nvPr>
            <p:ph type="title"/>
          </p:nvPr>
        </p:nvSpPr>
        <p:spPr>
          <a:xfrm>
            <a:off x="0" y="187125"/>
            <a:ext cx="9144000" cy="6294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3000"/>
              <a:t>Central questions during the part</a:t>
            </a:r>
            <a:endParaRPr b="1" sz="3000"/>
          </a:p>
          <a:p>
            <a:pPr indent="0" lvl="0" marL="0" rtl="0" algn="ctr">
              <a:spcBef>
                <a:spcPts val="0"/>
              </a:spcBef>
              <a:spcAft>
                <a:spcPts val="0"/>
              </a:spcAft>
              <a:buNone/>
            </a:pPr>
            <a:r>
              <a:rPr b="1" lang="en" sz="3000">
                <a:solidFill>
                  <a:srgbClr val="00212E"/>
                </a:solidFill>
              </a:rPr>
              <a:t>   </a:t>
            </a:r>
            <a:endParaRPr sz="3000"/>
          </a:p>
        </p:txBody>
      </p:sp>
      <p:sp>
        <p:nvSpPr>
          <p:cNvPr id="247" name="Google Shape;247;p33"/>
          <p:cNvSpPr txBox="1"/>
          <p:nvPr>
            <p:ph idx="1" type="body"/>
          </p:nvPr>
        </p:nvSpPr>
        <p:spPr>
          <a:xfrm>
            <a:off x="497950" y="1104000"/>
            <a:ext cx="8298900" cy="28782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Clr>
                <a:schemeClr val="dk1"/>
              </a:buClr>
              <a:buSzPts val="2800"/>
              <a:buChar char="●"/>
            </a:pPr>
            <a:r>
              <a:rPr lang="en" sz="2800">
                <a:solidFill>
                  <a:schemeClr val="dk1"/>
                </a:solidFill>
              </a:rPr>
              <a:t>What is developed?</a:t>
            </a:r>
            <a:endParaRPr sz="2800">
              <a:solidFill>
                <a:schemeClr val="dk1"/>
              </a:solidFill>
            </a:endParaRPr>
          </a:p>
          <a:p>
            <a:pPr indent="-406400" lvl="0" marL="457200" rtl="0" algn="l">
              <a:spcBef>
                <a:spcPts val="0"/>
              </a:spcBef>
              <a:spcAft>
                <a:spcPts val="0"/>
              </a:spcAft>
              <a:buClr>
                <a:schemeClr val="dk1"/>
              </a:buClr>
              <a:buSzPts val="2800"/>
              <a:buChar char="●"/>
            </a:pPr>
            <a:r>
              <a:rPr lang="en" sz="2800">
                <a:solidFill>
                  <a:schemeClr val="dk1"/>
                </a:solidFill>
              </a:rPr>
              <a:t>How is it developed?</a:t>
            </a:r>
            <a:endParaRPr sz="2800">
              <a:solidFill>
                <a:schemeClr val="dk1"/>
              </a:solidFill>
            </a:endParaRPr>
          </a:p>
          <a:p>
            <a:pPr indent="-406400" lvl="0" marL="457200" rtl="0" algn="l">
              <a:spcBef>
                <a:spcPts val="0"/>
              </a:spcBef>
              <a:spcAft>
                <a:spcPts val="0"/>
              </a:spcAft>
              <a:buClr>
                <a:schemeClr val="dk1"/>
              </a:buClr>
              <a:buSzPts val="2800"/>
              <a:buChar char="●"/>
            </a:pPr>
            <a:r>
              <a:rPr lang="en" sz="2800">
                <a:solidFill>
                  <a:schemeClr val="dk1"/>
                </a:solidFill>
              </a:rPr>
              <a:t>When is the development carried out?</a:t>
            </a:r>
            <a:endParaRPr sz="2800">
              <a:solidFill>
                <a:schemeClr val="dk1"/>
              </a:solidFill>
            </a:endParaRPr>
          </a:p>
          <a:p>
            <a:pPr indent="-406400" lvl="0" marL="457200" rtl="0" algn="l">
              <a:spcBef>
                <a:spcPts val="0"/>
              </a:spcBef>
              <a:spcAft>
                <a:spcPts val="0"/>
              </a:spcAft>
              <a:buClr>
                <a:schemeClr val="dk1"/>
              </a:buClr>
              <a:buSzPts val="2800"/>
              <a:buChar char="●"/>
            </a:pPr>
            <a:r>
              <a:rPr lang="en" sz="2800">
                <a:solidFill>
                  <a:schemeClr val="dk1"/>
                </a:solidFill>
              </a:rPr>
              <a:t>At what costs is the development done?</a:t>
            </a:r>
            <a:endParaRPr sz="2800">
              <a:solidFill>
                <a:schemeClr val="dk1"/>
              </a:solidFill>
            </a:endParaRPr>
          </a:p>
          <a:p>
            <a:pPr indent="-406400" lvl="0" marL="457200" rtl="0" algn="l">
              <a:spcBef>
                <a:spcPts val="0"/>
              </a:spcBef>
              <a:spcAft>
                <a:spcPts val="0"/>
              </a:spcAft>
              <a:buClr>
                <a:schemeClr val="dk1"/>
              </a:buClr>
              <a:buSzPts val="2800"/>
              <a:buChar char="●"/>
            </a:pPr>
            <a:r>
              <a:rPr lang="en" sz="2800">
                <a:solidFill>
                  <a:schemeClr val="dk1"/>
                </a:solidFill>
              </a:rPr>
              <a:t>Who will carry out the development activities?</a:t>
            </a:r>
            <a:endParaRPr sz="2800">
              <a:solidFill>
                <a:schemeClr val="dk1"/>
              </a:solidFill>
            </a:endParaRPr>
          </a:p>
        </p:txBody>
      </p:sp>
      <p:sp>
        <p:nvSpPr>
          <p:cNvPr id="248" name="Google Shape;248;p33"/>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33"/>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4"/>
          <p:cNvSpPr txBox="1"/>
          <p:nvPr>
            <p:ph type="title"/>
          </p:nvPr>
        </p:nvSpPr>
        <p:spPr>
          <a:xfrm>
            <a:off x="0" y="187100"/>
            <a:ext cx="9144000" cy="6294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3000">
                <a:solidFill>
                  <a:srgbClr val="00212E"/>
                </a:solidFill>
              </a:rPr>
              <a:t>Where are these skills &amp; knowledge needed? </a:t>
            </a:r>
            <a:endParaRPr b="1" sz="3000">
              <a:latin typeface="Calibri"/>
              <a:ea typeface="Calibri"/>
              <a:cs typeface="Calibri"/>
              <a:sym typeface="Calibri"/>
            </a:endParaRPr>
          </a:p>
          <a:p>
            <a:pPr indent="0" lvl="0" marL="0" rtl="0" algn="ctr">
              <a:spcBef>
                <a:spcPts val="0"/>
              </a:spcBef>
              <a:spcAft>
                <a:spcPts val="0"/>
              </a:spcAft>
              <a:buNone/>
            </a:pPr>
            <a:r>
              <a:rPr b="1" lang="en" sz="3000">
                <a:solidFill>
                  <a:srgbClr val="00212E"/>
                </a:solidFill>
              </a:rPr>
              <a:t>   </a:t>
            </a:r>
            <a:endParaRPr sz="3000"/>
          </a:p>
        </p:txBody>
      </p:sp>
      <p:sp>
        <p:nvSpPr>
          <p:cNvPr id="255" name="Google Shape;255;p34"/>
          <p:cNvSpPr txBox="1"/>
          <p:nvPr>
            <p:ph idx="1" type="body"/>
          </p:nvPr>
        </p:nvSpPr>
        <p:spPr>
          <a:xfrm>
            <a:off x="498150" y="816500"/>
            <a:ext cx="8147700" cy="1125600"/>
          </a:xfrm>
          <a:prstGeom prst="rect">
            <a:avLst/>
          </a:prstGeom>
        </p:spPr>
        <p:txBody>
          <a:bodyPr anchorCtr="0" anchor="t" bIns="91425" lIns="91425" spcFirstLastPara="1" rIns="91425" wrap="square" tIns="91425">
            <a:normAutofit/>
          </a:bodyPr>
          <a:lstStyle/>
          <a:p>
            <a:pPr indent="0" lvl="0" marL="0" rtl="0" algn="ctr">
              <a:spcBef>
                <a:spcPts val="1000"/>
              </a:spcBef>
              <a:spcAft>
                <a:spcPts val="600"/>
              </a:spcAft>
              <a:buNone/>
            </a:pPr>
            <a:r>
              <a:rPr lang="en" sz="2800">
                <a:solidFill>
                  <a:schemeClr val="dk1"/>
                </a:solidFill>
              </a:rPr>
              <a:t>Development project planning skills are needed in all development work.</a:t>
            </a:r>
            <a:endParaRPr sz="2800"/>
          </a:p>
        </p:txBody>
      </p:sp>
      <p:sp>
        <p:nvSpPr>
          <p:cNvPr id="256" name="Google Shape;256;p34"/>
          <p:cNvSpPr txBox="1"/>
          <p:nvPr>
            <p:ph type="title"/>
          </p:nvPr>
        </p:nvSpPr>
        <p:spPr>
          <a:xfrm>
            <a:off x="0" y="1942100"/>
            <a:ext cx="9144000" cy="6294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3000">
                <a:solidFill>
                  <a:srgbClr val="00212E"/>
                </a:solidFill>
              </a:rPr>
              <a:t>What are the tasks in this part? </a:t>
            </a:r>
            <a:endParaRPr b="1" sz="3000">
              <a:latin typeface="Calibri"/>
              <a:ea typeface="Calibri"/>
              <a:cs typeface="Calibri"/>
              <a:sym typeface="Calibri"/>
            </a:endParaRPr>
          </a:p>
          <a:p>
            <a:pPr indent="0" lvl="0" marL="0" rtl="0" algn="ctr">
              <a:spcBef>
                <a:spcPts val="0"/>
              </a:spcBef>
              <a:spcAft>
                <a:spcPts val="0"/>
              </a:spcAft>
              <a:buNone/>
            </a:pPr>
            <a:r>
              <a:rPr b="1" lang="en" sz="3000">
                <a:solidFill>
                  <a:srgbClr val="00212E"/>
                </a:solidFill>
              </a:rPr>
              <a:t>   </a:t>
            </a:r>
            <a:endParaRPr sz="3000"/>
          </a:p>
        </p:txBody>
      </p:sp>
      <p:sp>
        <p:nvSpPr>
          <p:cNvPr id="257" name="Google Shape;257;p34"/>
          <p:cNvSpPr txBox="1"/>
          <p:nvPr>
            <p:ph idx="1" type="body"/>
          </p:nvPr>
        </p:nvSpPr>
        <p:spPr>
          <a:xfrm>
            <a:off x="311700" y="2571750"/>
            <a:ext cx="8520600" cy="25431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SzPts val="770"/>
              <a:buNone/>
            </a:pPr>
            <a:r>
              <a:rPr lang="en" sz="2810">
                <a:solidFill>
                  <a:schemeClr val="dk1"/>
                </a:solidFill>
              </a:rPr>
              <a:t>Get to know different greenering measurements in agriculture. Your development project plan is discussed with supervisor and other students. The supervisor visit you at your working place.  </a:t>
            </a:r>
            <a:endParaRPr sz="1760"/>
          </a:p>
        </p:txBody>
      </p:sp>
      <p:sp>
        <p:nvSpPr>
          <p:cNvPr id="258" name="Google Shape;258;p34"/>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34"/>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5"/>
          <p:cNvSpPr txBox="1"/>
          <p:nvPr>
            <p:ph type="title"/>
          </p:nvPr>
        </p:nvSpPr>
        <p:spPr>
          <a:xfrm>
            <a:off x="13" y="-28650"/>
            <a:ext cx="9144000" cy="11739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600"/>
              </a:spcAft>
              <a:buNone/>
            </a:pPr>
            <a:r>
              <a:rPr b="1" lang="en" sz="3000"/>
              <a:t>What kind of learning materials and tools are there during this part?</a:t>
            </a:r>
            <a:endParaRPr sz="3000"/>
          </a:p>
        </p:txBody>
      </p:sp>
      <p:sp>
        <p:nvSpPr>
          <p:cNvPr id="265" name="Google Shape;265;p35"/>
          <p:cNvSpPr txBox="1"/>
          <p:nvPr>
            <p:ph idx="1" type="body"/>
          </p:nvPr>
        </p:nvSpPr>
        <p:spPr>
          <a:xfrm>
            <a:off x="552450" y="3981100"/>
            <a:ext cx="8039100" cy="10254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sz="2400">
                <a:solidFill>
                  <a:schemeClr val="dk1"/>
                </a:solidFill>
                <a:latin typeface="Calibri"/>
                <a:ea typeface="Calibri"/>
                <a:cs typeface="Calibri"/>
                <a:sym typeface="Calibri"/>
              </a:rPr>
              <a:t>S</a:t>
            </a:r>
            <a:r>
              <a:rPr lang="en" sz="2400">
                <a:solidFill>
                  <a:schemeClr val="dk1"/>
                </a:solidFill>
                <a:latin typeface="Calibri"/>
                <a:ea typeface="Calibri"/>
                <a:cs typeface="Calibri"/>
                <a:sym typeface="Calibri"/>
              </a:rPr>
              <a:t>kills and knowledge in this part are measured by development project reporting, self-test and peer-reviewing.</a:t>
            </a:r>
            <a:endParaRPr sz="2400"/>
          </a:p>
        </p:txBody>
      </p:sp>
      <p:sp>
        <p:nvSpPr>
          <p:cNvPr id="266" name="Google Shape;266;p35"/>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35"/>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8" name="Google Shape;268;p35"/>
          <p:cNvGrpSpPr/>
          <p:nvPr/>
        </p:nvGrpSpPr>
        <p:grpSpPr>
          <a:xfrm>
            <a:off x="437487" y="1342925"/>
            <a:ext cx="8269076" cy="553850"/>
            <a:chOff x="438950" y="3367825"/>
            <a:chExt cx="8269076" cy="553850"/>
          </a:xfrm>
        </p:grpSpPr>
        <p:pic>
          <p:nvPicPr>
            <p:cNvPr id="269" name="Google Shape;269;p35"/>
            <p:cNvPicPr preferRelativeResize="0"/>
            <p:nvPr/>
          </p:nvPicPr>
          <p:blipFill>
            <a:blip r:embed="rId3">
              <a:alphaModFix/>
            </a:blip>
            <a:stretch>
              <a:fillRect/>
            </a:stretch>
          </p:blipFill>
          <p:spPr>
            <a:xfrm>
              <a:off x="438950" y="3367825"/>
              <a:ext cx="8269076" cy="553850"/>
            </a:xfrm>
            <a:prstGeom prst="rect">
              <a:avLst/>
            </a:prstGeom>
            <a:noFill/>
            <a:ln>
              <a:noFill/>
            </a:ln>
          </p:spPr>
        </p:pic>
        <p:sp>
          <p:nvSpPr>
            <p:cNvPr id="270" name="Google Shape;270;p35"/>
            <p:cNvSpPr txBox="1"/>
            <p:nvPr/>
          </p:nvSpPr>
          <p:spPr>
            <a:xfrm>
              <a:off x="1035600" y="3392825"/>
              <a:ext cx="30000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1"/>
                  </a:solidFill>
                </a:rPr>
                <a:t>Learning material</a:t>
              </a:r>
              <a:endParaRPr sz="2200">
                <a:solidFill>
                  <a:schemeClr val="dk1"/>
                </a:solidFill>
              </a:endParaRPr>
            </a:p>
          </p:txBody>
        </p:sp>
        <p:pic>
          <p:nvPicPr>
            <p:cNvPr id="271" name="Google Shape;271;p35"/>
            <p:cNvPicPr preferRelativeResize="0"/>
            <p:nvPr/>
          </p:nvPicPr>
          <p:blipFill>
            <a:blip r:embed="rId4">
              <a:alphaModFix/>
            </a:blip>
            <a:stretch>
              <a:fillRect/>
            </a:stretch>
          </p:blipFill>
          <p:spPr>
            <a:xfrm>
              <a:off x="558700" y="3430000"/>
              <a:ext cx="429500" cy="429500"/>
            </a:xfrm>
            <a:prstGeom prst="rect">
              <a:avLst/>
            </a:prstGeom>
            <a:noFill/>
            <a:ln>
              <a:noFill/>
            </a:ln>
          </p:spPr>
        </p:pic>
      </p:grpSp>
      <p:pic>
        <p:nvPicPr>
          <p:cNvPr id="272" name="Google Shape;272;p35"/>
          <p:cNvPicPr preferRelativeResize="0"/>
          <p:nvPr/>
        </p:nvPicPr>
        <p:blipFill>
          <a:blip r:embed="rId5">
            <a:alphaModFix/>
          </a:blip>
          <a:stretch>
            <a:fillRect/>
          </a:stretch>
        </p:blipFill>
        <p:spPr>
          <a:xfrm>
            <a:off x="437450" y="3352650"/>
            <a:ext cx="8269076" cy="553850"/>
          </a:xfrm>
          <a:prstGeom prst="rect">
            <a:avLst/>
          </a:prstGeom>
          <a:noFill/>
          <a:ln>
            <a:noFill/>
          </a:ln>
        </p:spPr>
      </p:pic>
      <p:sp>
        <p:nvSpPr>
          <p:cNvPr id="273" name="Google Shape;273;p35"/>
          <p:cNvSpPr txBox="1"/>
          <p:nvPr/>
        </p:nvSpPr>
        <p:spPr>
          <a:xfrm>
            <a:off x="997725" y="3459125"/>
            <a:ext cx="77088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1"/>
                </a:solidFill>
              </a:rPr>
              <a:t>Templates for reporting (written document / podcast / video / info leaflet)</a:t>
            </a:r>
            <a:endParaRPr sz="1800">
              <a:solidFill>
                <a:schemeClr val="dk1"/>
              </a:solidFill>
            </a:endParaRPr>
          </a:p>
        </p:txBody>
      </p:sp>
      <p:grpSp>
        <p:nvGrpSpPr>
          <p:cNvPr id="274" name="Google Shape;274;p35"/>
          <p:cNvGrpSpPr/>
          <p:nvPr/>
        </p:nvGrpSpPr>
        <p:grpSpPr>
          <a:xfrm>
            <a:off x="437462" y="2025250"/>
            <a:ext cx="8269076" cy="553850"/>
            <a:chOff x="438950" y="3367825"/>
            <a:chExt cx="8269076" cy="553850"/>
          </a:xfrm>
        </p:grpSpPr>
        <p:pic>
          <p:nvPicPr>
            <p:cNvPr id="275" name="Google Shape;275;p35"/>
            <p:cNvPicPr preferRelativeResize="0"/>
            <p:nvPr/>
          </p:nvPicPr>
          <p:blipFill>
            <a:blip r:embed="rId3">
              <a:alphaModFix/>
            </a:blip>
            <a:stretch>
              <a:fillRect/>
            </a:stretch>
          </p:blipFill>
          <p:spPr>
            <a:xfrm>
              <a:off x="438950" y="3367825"/>
              <a:ext cx="8269076" cy="553850"/>
            </a:xfrm>
            <a:prstGeom prst="rect">
              <a:avLst/>
            </a:prstGeom>
            <a:noFill/>
            <a:ln>
              <a:noFill/>
            </a:ln>
          </p:spPr>
        </p:pic>
        <p:sp>
          <p:nvSpPr>
            <p:cNvPr id="276" name="Google Shape;276;p35"/>
            <p:cNvSpPr txBox="1"/>
            <p:nvPr/>
          </p:nvSpPr>
          <p:spPr>
            <a:xfrm>
              <a:off x="1035600" y="3392825"/>
              <a:ext cx="30000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1"/>
                  </a:solidFill>
                </a:rPr>
                <a:t>Self-test</a:t>
              </a:r>
              <a:endParaRPr sz="2200">
                <a:solidFill>
                  <a:schemeClr val="dk1"/>
                </a:solidFill>
              </a:endParaRPr>
            </a:p>
          </p:txBody>
        </p:sp>
      </p:grpSp>
      <p:pic>
        <p:nvPicPr>
          <p:cNvPr id="277" name="Google Shape;277;p35"/>
          <p:cNvPicPr preferRelativeResize="0"/>
          <p:nvPr/>
        </p:nvPicPr>
        <p:blipFill>
          <a:blip r:embed="rId5">
            <a:alphaModFix/>
          </a:blip>
          <a:stretch>
            <a:fillRect/>
          </a:stretch>
        </p:blipFill>
        <p:spPr>
          <a:xfrm>
            <a:off x="472125" y="2688950"/>
            <a:ext cx="8269076" cy="553850"/>
          </a:xfrm>
          <a:prstGeom prst="rect">
            <a:avLst/>
          </a:prstGeom>
          <a:noFill/>
          <a:ln>
            <a:noFill/>
          </a:ln>
        </p:spPr>
      </p:pic>
      <p:sp>
        <p:nvSpPr>
          <p:cNvPr id="278" name="Google Shape;278;p35"/>
          <p:cNvSpPr txBox="1"/>
          <p:nvPr/>
        </p:nvSpPr>
        <p:spPr>
          <a:xfrm>
            <a:off x="1048150" y="2735025"/>
            <a:ext cx="70209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1"/>
                </a:solidFill>
              </a:rPr>
              <a:t>Template for own d</a:t>
            </a:r>
            <a:r>
              <a:rPr lang="en" sz="1800">
                <a:solidFill>
                  <a:schemeClr val="dk1"/>
                </a:solidFill>
              </a:rPr>
              <a:t>evelopment project (doc)</a:t>
            </a:r>
            <a:endParaRPr sz="1800">
              <a:solidFill>
                <a:schemeClr val="dk1"/>
              </a:solidFill>
            </a:endParaRPr>
          </a:p>
        </p:txBody>
      </p:sp>
      <p:sp>
        <p:nvSpPr>
          <p:cNvPr id="279" name="Google Shape;279;p35"/>
          <p:cNvSpPr/>
          <p:nvPr/>
        </p:nvSpPr>
        <p:spPr>
          <a:xfrm>
            <a:off x="645425" y="2062025"/>
            <a:ext cx="352200" cy="461700"/>
          </a:xfrm>
          <a:prstGeom prst="star5">
            <a:avLst>
              <a:gd fmla="val 19098" name="adj"/>
              <a:gd fmla="val 105146" name="hf"/>
              <a:gd fmla="val 110557" name="vf"/>
            </a:avLst>
          </a:prstGeom>
          <a:no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36"/>
          <p:cNvSpPr txBox="1"/>
          <p:nvPr>
            <p:ph type="title"/>
          </p:nvPr>
        </p:nvSpPr>
        <p:spPr>
          <a:xfrm>
            <a:off x="450250" y="1050150"/>
            <a:ext cx="8251500" cy="1217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3520"/>
              <a:t>Further Training Developed by ProGreen Project </a:t>
            </a:r>
            <a:endParaRPr sz="3520"/>
          </a:p>
        </p:txBody>
      </p:sp>
      <p:pic>
        <p:nvPicPr>
          <p:cNvPr id="285" name="Google Shape;285;p36"/>
          <p:cNvPicPr preferRelativeResize="0"/>
          <p:nvPr/>
        </p:nvPicPr>
        <p:blipFill>
          <a:blip r:embed="rId3">
            <a:alphaModFix/>
          </a:blip>
          <a:stretch>
            <a:fillRect/>
          </a:stretch>
        </p:blipFill>
        <p:spPr>
          <a:xfrm>
            <a:off x="3979507" y="2267920"/>
            <a:ext cx="1652350" cy="1013457"/>
          </a:xfrm>
          <a:prstGeom prst="rect">
            <a:avLst/>
          </a:prstGeom>
          <a:noFill/>
          <a:ln>
            <a:noFill/>
          </a:ln>
        </p:spPr>
      </p:pic>
      <p:pic>
        <p:nvPicPr>
          <p:cNvPr id="286" name="Google Shape;286;p36"/>
          <p:cNvPicPr preferRelativeResize="0"/>
          <p:nvPr/>
        </p:nvPicPr>
        <p:blipFill>
          <a:blip r:embed="rId4">
            <a:alphaModFix/>
          </a:blip>
          <a:stretch>
            <a:fillRect/>
          </a:stretch>
        </p:blipFill>
        <p:spPr>
          <a:xfrm>
            <a:off x="1360739" y="2314062"/>
            <a:ext cx="2291461" cy="921175"/>
          </a:xfrm>
          <a:prstGeom prst="rect">
            <a:avLst/>
          </a:prstGeom>
          <a:noFill/>
          <a:ln>
            <a:noFill/>
          </a:ln>
        </p:spPr>
      </p:pic>
      <p:pic>
        <p:nvPicPr>
          <p:cNvPr id="287" name="Google Shape;287;p36"/>
          <p:cNvPicPr preferRelativeResize="0"/>
          <p:nvPr/>
        </p:nvPicPr>
        <p:blipFill>
          <a:blip r:embed="rId5">
            <a:alphaModFix/>
          </a:blip>
          <a:stretch>
            <a:fillRect/>
          </a:stretch>
        </p:blipFill>
        <p:spPr>
          <a:xfrm>
            <a:off x="5959150" y="2488300"/>
            <a:ext cx="1948492" cy="5727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7"/>
          <p:cNvSpPr txBox="1"/>
          <p:nvPr>
            <p:ph type="title"/>
          </p:nvPr>
        </p:nvSpPr>
        <p:spPr>
          <a:xfrm>
            <a:off x="271800" y="60250"/>
            <a:ext cx="3027600" cy="201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Part 1. </a:t>
            </a:r>
            <a:endParaRPr b="1" sz="3000"/>
          </a:p>
          <a:p>
            <a:pPr indent="0" lvl="0" marL="0" rtl="0" algn="l">
              <a:spcBef>
                <a:spcPts val="0"/>
              </a:spcBef>
              <a:spcAft>
                <a:spcPts val="0"/>
              </a:spcAft>
              <a:buNone/>
            </a:pPr>
            <a:r>
              <a:rPr b="1" lang="en" sz="3000"/>
              <a:t>Developing Towards a Global Green Deal</a:t>
            </a:r>
            <a:endParaRPr sz="3000"/>
          </a:p>
        </p:txBody>
      </p:sp>
      <p:sp>
        <p:nvSpPr>
          <p:cNvPr id="293" name="Google Shape;293;p37"/>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37"/>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5" name="Google Shape;295;p37"/>
          <p:cNvPicPr preferRelativeResize="0"/>
          <p:nvPr/>
        </p:nvPicPr>
        <p:blipFill>
          <a:blip r:embed="rId3">
            <a:alphaModFix/>
          </a:blip>
          <a:stretch>
            <a:fillRect/>
          </a:stretch>
        </p:blipFill>
        <p:spPr>
          <a:xfrm>
            <a:off x="385677" y="2404175"/>
            <a:ext cx="2142348" cy="2531748"/>
          </a:xfrm>
          <a:prstGeom prst="rect">
            <a:avLst/>
          </a:prstGeom>
          <a:noFill/>
          <a:ln>
            <a:noFill/>
          </a:ln>
        </p:spPr>
      </p:pic>
      <p:sp>
        <p:nvSpPr>
          <p:cNvPr id="296" name="Google Shape;296;p37"/>
          <p:cNvSpPr txBox="1"/>
          <p:nvPr>
            <p:ph type="title"/>
          </p:nvPr>
        </p:nvSpPr>
        <p:spPr>
          <a:xfrm>
            <a:off x="2860375" y="82150"/>
            <a:ext cx="2690400" cy="196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Part 2. </a:t>
            </a:r>
            <a:endParaRPr b="1" sz="3000"/>
          </a:p>
          <a:p>
            <a:pPr indent="0" lvl="0" marL="0" rtl="0" algn="l">
              <a:spcBef>
                <a:spcPts val="0"/>
              </a:spcBef>
              <a:spcAft>
                <a:spcPts val="0"/>
              </a:spcAft>
              <a:buNone/>
            </a:pPr>
            <a:r>
              <a:rPr b="1" lang="en" sz="3000"/>
              <a:t>Own Development Task</a:t>
            </a:r>
            <a:endParaRPr sz="3000"/>
          </a:p>
        </p:txBody>
      </p:sp>
      <p:pic>
        <p:nvPicPr>
          <p:cNvPr id="297" name="Google Shape;297;p37"/>
          <p:cNvPicPr preferRelativeResize="0"/>
          <p:nvPr/>
        </p:nvPicPr>
        <p:blipFill>
          <a:blip r:embed="rId4">
            <a:alphaModFix/>
          </a:blip>
          <a:stretch>
            <a:fillRect/>
          </a:stretch>
        </p:blipFill>
        <p:spPr>
          <a:xfrm>
            <a:off x="2974313" y="2404175"/>
            <a:ext cx="2462525" cy="2531753"/>
          </a:xfrm>
          <a:prstGeom prst="rect">
            <a:avLst/>
          </a:prstGeom>
          <a:noFill/>
          <a:ln>
            <a:noFill/>
          </a:ln>
        </p:spPr>
      </p:pic>
      <p:sp>
        <p:nvSpPr>
          <p:cNvPr id="298" name="Google Shape;298;p37"/>
          <p:cNvSpPr txBox="1"/>
          <p:nvPr>
            <p:ph type="title"/>
          </p:nvPr>
        </p:nvSpPr>
        <p:spPr>
          <a:xfrm>
            <a:off x="5997825" y="82150"/>
            <a:ext cx="3027600" cy="237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Part 3. </a:t>
            </a:r>
            <a:endParaRPr b="1" sz="3000"/>
          </a:p>
          <a:p>
            <a:pPr indent="0" lvl="0" marL="0" rtl="0" algn="l">
              <a:spcBef>
                <a:spcPts val="0"/>
              </a:spcBef>
              <a:spcAft>
                <a:spcPts val="0"/>
              </a:spcAft>
              <a:buNone/>
            </a:pPr>
            <a:r>
              <a:rPr b="1" lang="en" sz="3000"/>
              <a:t>Own learning, evaluation &amp; feedback</a:t>
            </a:r>
            <a:endParaRPr sz="3000"/>
          </a:p>
        </p:txBody>
      </p:sp>
      <p:pic>
        <p:nvPicPr>
          <p:cNvPr id="299" name="Google Shape;299;p37"/>
          <p:cNvPicPr preferRelativeResize="0"/>
          <p:nvPr/>
        </p:nvPicPr>
        <p:blipFill>
          <a:blip r:embed="rId5">
            <a:alphaModFix/>
          </a:blip>
          <a:stretch>
            <a:fillRect/>
          </a:stretch>
        </p:blipFill>
        <p:spPr>
          <a:xfrm>
            <a:off x="6076613" y="2476775"/>
            <a:ext cx="2155819" cy="2386550"/>
          </a:xfrm>
          <a:prstGeom prst="rect">
            <a:avLst/>
          </a:prstGeom>
          <a:noFill/>
          <a:ln>
            <a:noFill/>
          </a:ln>
        </p:spPr>
      </p:pic>
      <p:sp>
        <p:nvSpPr>
          <p:cNvPr id="300" name="Google Shape;300;p37"/>
          <p:cNvSpPr/>
          <p:nvPr/>
        </p:nvSpPr>
        <p:spPr>
          <a:xfrm>
            <a:off x="5697688" y="63600"/>
            <a:ext cx="3027600" cy="5016300"/>
          </a:xfrm>
          <a:prstGeom prst="roundRect">
            <a:avLst>
              <a:gd fmla="val 16667" name="adj"/>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38"/>
          <p:cNvSpPr txBox="1"/>
          <p:nvPr>
            <p:ph type="title"/>
          </p:nvPr>
        </p:nvSpPr>
        <p:spPr>
          <a:xfrm>
            <a:off x="411975" y="0"/>
            <a:ext cx="8732100" cy="62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t>Part 3. Own learning, evaluation &amp; feedback</a:t>
            </a:r>
            <a:endParaRPr sz="3000"/>
          </a:p>
        </p:txBody>
      </p:sp>
      <p:sp>
        <p:nvSpPr>
          <p:cNvPr id="306" name="Google Shape;306;p38"/>
          <p:cNvSpPr txBox="1"/>
          <p:nvPr>
            <p:ph idx="1" type="body"/>
          </p:nvPr>
        </p:nvSpPr>
        <p:spPr>
          <a:xfrm>
            <a:off x="411975" y="759700"/>
            <a:ext cx="5861100" cy="438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600">
                <a:solidFill>
                  <a:schemeClr val="dk1"/>
                </a:solidFill>
              </a:rPr>
              <a:t>Evaluation of own learning is a part of the learning process. Ponder what  your own contribution has been and what you have learnt? Which things need more learning? </a:t>
            </a:r>
            <a:endParaRPr sz="2600">
              <a:solidFill>
                <a:schemeClr val="dk1"/>
              </a:solidFill>
            </a:endParaRPr>
          </a:p>
          <a:p>
            <a:pPr indent="0" lvl="0" marL="0" rtl="0" algn="l">
              <a:spcBef>
                <a:spcPts val="1200"/>
              </a:spcBef>
              <a:spcAft>
                <a:spcPts val="1200"/>
              </a:spcAft>
              <a:buNone/>
            </a:pPr>
            <a:r>
              <a:rPr lang="en" sz="2600">
                <a:solidFill>
                  <a:schemeClr val="dk1"/>
                </a:solidFill>
              </a:rPr>
              <a:t>You learn to recognize your own learning by carrying out a discussion on your own development project, the peer-reviewing and learning. </a:t>
            </a:r>
            <a:endParaRPr sz="2600">
              <a:solidFill>
                <a:schemeClr val="dk1"/>
              </a:solidFill>
            </a:endParaRPr>
          </a:p>
        </p:txBody>
      </p:sp>
      <p:sp>
        <p:nvSpPr>
          <p:cNvPr id="307" name="Google Shape;307;p38"/>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38"/>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09" name="Google Shape;309;p38"/>
          <p:cNvPicPr preferRelativeResize="0"/>
          <p:nvPr/>
        </p:nvPicPr>
        <p:blipFill>
          <a:blip r:embed="rId3">
            <a:alphaModFix/>
          </a:blip>
          <a:stretch>
            <a:fillRect/>
          </a:stretch>
        </p:blipFill>
        <p:spPr>
          <a:xfrm>
            <a:off x="6425475" y="1301800"/>
            <a:ext cx="2294324" cy="253987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9"/>
          <p:cNvSpPr txBox="1"/>
          <p:nvPr>
            <p:ph type="title"/>
          </p:nvPr>
        </p:nvSpPr>
        <p:spPr>
          <a:xfrm>
            <a:off x="0" y="187125"/>
            <a:ext cx="9144000" cy="6294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3000"/>
              <a:t>Central questions during the part</a:t>
            </a:r>
            <a:endParaRPr b="1" sz="3000"/>
          </a:p>
          <a:p>
            <a:pPr indent="0" lvl="0" marL="0" rtl="0" algn="ctr">
              <a:spcBef>
                <a:spcPts val="0"/>
              </a:spcBef>
              <a:spcAft>
                <a:spcPts val="0"/>
              </a:spcAft>
              <a:buNone/>
            </a:pPr>
            <a:r>
              <a:rPr b="1" lang="en" sz="3000">
                <a:solidFill>
                  <a:srgbClr val="00212E"/>
                </a:solidFill>
              </a:rPr>
              <a:t>   </a:t>
            </a:r>
            <a:endParaRPr sz="3000"/>
          </a:p>
        </p:txBody>
      </p:sp>
      <p:sp>
        <p:nvSpPr>
          <p:cNvPr id="315" name="Google Shape;315;p39"/>
          <p:cNvSpPr txBox="1"/>
          <p:nvPr>
            <p:ph idx="1" type="body"/>
          </p:nvPr>
        </p:nvSpPr>
        <p:spPr>
          <a:xfrm>
            <a:off x="535500" y="1332425"/>
            <a:ext cx="8073000" cy="27447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Clr>
                <a:schemeClr val="dk1"/>
              </a:buClr>
              <a:buSzPts val="2800"/>
              <a:buChar char="●"/>
            </a:pPr>
            <a:r>
              <a:rPr lang="en" sz="2800">
                <a:solidFill>
                  <a:schemeClr val="dk1"/>
                </a:solidFill>
              </a:rPr>
              <a:t>How much did you invest in your studying? </a:t>
            </a:r>
            <a:endParaRPr sz="2800">
              <a:solidFill>
                <a:schemeClr val="dk1"/>
              </a:solidFill>
            </a:endParaRPr>
          </a:p>
          <a:p>
            <a:pPr indent="-406400" lvl="0" marL="457200" rtl="0" algn="l">
              <a:spcBef>
                <a:spcPts val="0"/>
              </a:spcBef>
              <a:spcAft>
                <a:spcPts val="0"/>
              </a:spcAft>
              <a:buClr>
                <a:schemeClr val="dk1"/>
              </a:buClr>
              <a:buSzPts val="2800"/>
              <a:buChar char="●"/>
            </a:pPr>
            <a:r>
              <a:rPr lang="en" sz="2800">
                <a:solidFill>
                  <a:schemeClr val="dk1"/>
                </a:solidFill>
              </a:rPr>
              <a:t>What did you learn?</a:t>
            </a:r>
            <a:endParaRPr sz="2800">
              <a:solidFill>
                <a:schemeClr val="dk1"/>
              </a:solidFill>
            </a:endParaRPr>
          </a:p>
          <a:p>
            <a:pPr indent="-406400" lvl="0" marL="457200" rtl="0" algn="l">
              <a:spcBef>
                <a:spcPts val="0"/>
              </a:spcBef>
              <a:spcAft>
                <a:spcPts val="0"/>
              </a:spcAft>
              <a:buClr>
                <a:schemeClr val="dk1"/>
              </a:buClr>
              <a:buSzPts val="2800"/>
              <a:buChar char="●"/>
            </a:pPr>
            <a:r>
              <a:rPr lang="en" sz="2800">
                <a:solidFill>
                  <a:schemeClr val="dk1"/>
                </a:solidFill>
              </a:rPr>
              <a:t>How can you apply what you have learnt? </a:t>
            </a:r>
            <a:endParaRPr sz="2800">
              <a:solidFill>
                <a:schemeClr val="dk1"/>
              </a:solidFill>
            </a:endParaRPr>
          </a:p>
          <a:p>
            <a:pPr indent="-406400" lvl="0" marL="457200" rtl="0" algn="l">
              <a:spcBef>
                <a:spcPts val="0"/>
              </a:spcBef>
              <a:spcAft>
                <a:spcPts val="0"/>
              </a:spcAft>
              <a:buClr>
                <a:schemeClr val="dk1"/>
              </a:buClr>
              <a:buSzPts val="2800"/>
              <a:buChar char="●"/>
            </a:pPr>
            <a:r>
              <a:rPr lang="en" sz="2800">
                <a:solidFill>
                  <a:schemeClr val="dk1"/>
                </a:solidFill>
              </a:rPr>
              <a:t>What things do you think you should look more into in the further?</a:t>
            </a:r>
            <a:endParaRPr sz="2800">
              <a:solidFill>
                <a:schemeClr val="dk1"/>
              </a:solidFill>
            </a:endParaRPr>
          </a:p>
        </p:txBody>
      </p:sp>
      <p:sp>
        <p:nvSpPr>
          <p:cNvPr id="316" name="Google Shape;316;p39"/>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39"/>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40"/>
          <p:cNvSpPr txBox="1"/>
          <p:nvPr>
            <p:ph type="title"/>
          </p:nvPr>
        </p:nvSpPr>
        <p:spPr>
          <a:xfrm>
            <a:off x="0" y="187125"/>
            <a:ext cx="9144000" cy="6294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3000">
                <a:solidFill>
                  <a:srgbClr val="00212E"/>
                </a:solidFill>
              </a:rPr>
              <a:t>Where are these skills and knowledge needed? </a:t>
            </a:r>
            <a:endParaRPr b="1" sz="3000">
              <a:latin typeface="Calibri"/>
              <a:ea typeface="Calibri"/>
              <a:cs typeface="Calibri"/>
              <a:sym typeface="Calibri"/>
            </a:endParaRPr>
          </a:p>
          <a:p>
            <a:pPr indent="0" lvl="0" marL="0" rtl="0" algn="ctr">
              <a:spcBef>
                <a:spcPts val="0"/>
              </a:spcBef>
              <a:spcAft>
                <a:spcPts val="0"/>
              </a:spcAft>
              <a:buNone/>
            </a:pPr>
            <a:r>
              <a:rPr b="1" lang="en" sz="3000">
                <a:solidFill>
                  <a:srgbClr val="00212E"/>
                </a:solidFill>
              </a:rPr>
              <a:t>   </a:t>
            </a:r>
            <a:endParaRPr sz="3000"/>
          </a:p>
        </p:txBody>
      </p:sp>
      <p:sp>
        <p:nvSpPr>
          <p:cNvPr id="323" name="Google Shape;323;p40"/>
          <p:cNvSpPr txBox="1"/>
          <p:nvPr>
            <p:ph idx="1" type="body"/>
          </p:nvPr>
        </p:nvSpPr>
        <p:spPr>
          <a:xfrm>
            <a:off x="406800" y="816525"/>
            <a:ext cx="8520600" cy="996900"/>
          </a:xfrm>
          <a:prstGeom prst="rect">
            <a:avLst/>
          </a:prstGeom>
        </p:spPr>
        <p:txBody>
          <a:bodyPr anchorCtr="0" anchor="t" bIns="91425" lIns="91425" spcFirstLastPara="1" rIns="91425" wrap="square" tIns="91425">
            <a:normAutofit lnSpcReduction="20000"/>
          </a:bodyPr>
          <a:lstStyle/>
          <a:p>
            <a:pPr indent="0" lvl="0" marL="0" rtl="0" algn="just">
              <a:spcBef>
                <a:spcPts val="1000"/>
              </a:spcBef>
              <a:spcAft>
                <a:spcPts val="600"/>
              </a:spcAft>
              <a:buNone/>
            </a:pPr>
            <a:r>
              <a:rPr lang="en" sz="2800">
                <a:solidFill>
                  <a:schemeClr val="dk1"/>
                </a:solidFill>
              </a:rPr>
              <a:t>The skills and knowledge in this part are needed for both professional and personal development.</a:t>
            </a:r>
            <a:endParaRPr sz="2800"/>
          </a:p>
        </p:txBody>
      </p:sp>
      <p:sp>
        <p:nvSpPr>
          <p:cNvPr id="324" name="Google Shape;324;p40"/>
          <p:cNvSpPr txBox="1"/>
          <p:nvPr>
            <p:ph type="title"/>
          </p:nvPr>
        </p:nvSpPr>
        <p:spPr>
          <a:xfrm>
            <a:off x="311700" y="2280538"/>
            <a:ext cx="8520600" cy="6294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3000">
                <a:solidFill>
                  <a:srgbClr val="00212E"/>
                </a:solidFill>
              </a:rPr>
              <a:t>What are the tasks in this part? </a:t>
            </a:r>
            <a:endParaRPr b="1" sz="3000">
              <a:latin typeface="Calibri"/>
              <a:ea typeface="Calibri"/>
              <a:cs typeface="Calibri"/>
              <a:sym typeface="Calibri"/>
            </a:endParaRPr>
          </a:p>
          <a:p>
            <a:pPr indent="0" lvl="0" marL="0" rtl="0" algn="ctr">
              <a:spcBef>
                <a:spcPts val="0"/>
              </a:spcBef>
              <a:spcAft>
                <a:spcPts val="0"/>
              </a:spcAft>
              <a:buNone/>
            </a:pPr>
            <a:r>
              <a:rPr b="1" lang="en" sz="3000">
                <a:solidFill>
                  <a:srgbClr val="00212E"/>
                </a:solidFill>
              </a:rPr>
              <a:t>   </a:t>
            </a:r>
            <a:endParaRPr sz="3000"/>
          </a:p>
        </p:txBody>
      </p:sp>
      <p:sp>
        <p:nvSpPr>
          <p:cNvPr id="325" name="Google Shape;325;p40"/>
          <p:cNvSpPr txBox="1"/>
          <p:nvPr>
            <p:ph idx="1" type="body"/>
          </p:nvPr>
        </p:nvSpPr>
        <p:spPr>
          <a:xfrm>
            <a:off x="400350" y="2909950"/>
            <a:ext cx="8343300" cy="1504500"/>
          </a:xfrm>
          <a:prstGeom prst="rect">
            <a:avLst/>
          </a:prstGeom>
        </p:spPr>
        <p:txBody>
          <a:bodyPr anchorCtr="0" anchor="t" bIns="91425" lIns="91425" spcFirstLastPara="1" rIns="91425" wrap="square" tIns="91425">
            <a:noAutofit/>
          </a:bodyPr>
          <a:lstStyle/>
          <a:p>
            <a:pPr indent="0" lvl="0" marL="0" rtl="0" algn="just">
              <a:lnSpc>
                <a:spcPct val="95000"/>
              </a:lnSpc>
              <a:spcBef>
                <a:spcPts val="0"/>
              </a:spcBef>
              <a:spcAft>
                <a:spcPts val="0"/>
              </a:spcAft>
              <a:buSzPts val="1018"/>
              <a:buNone/>
            </a:pPr>
            <a:r>
              <a:rPr lang="en" sz="2800">
                <a:solidFill>
                  <a:schemeClr val="dk1"/>
                </a:solidFill>
              </a:rPr>
              <a:t>The task is to carry out a peer-reviewing for another student's development project and to </a:t>
            </a:r>
            <a:r>
              <a:rPr lang="en" sz="2800">
                <a:solidFill>
                  <a:schemeClr val="dk1"/>
                </a:solidFill>
              </a:rPr>
              <a:t>tell about your own learning.</a:t>
            </a:r>
            <a:r>
              <a:rPr lang="en" sz="2800">
                <a:solidFill>
                  <a:schemeClr val="dk1"/>
                </a:solidFill>
              </a:rPr>
              <a:t> Return the training feedback.</a:t>
            </a:r>
            <a:endParaRPr sz="2800"/>
          </a:p>
        </p:txBody>
      </p:sp>
      <p:sp>
        <p:nvSpPr>
          <p:cNvPr id="326" name="Google Shape;326;p40"/>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40"/>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pic>
        <p:nvPicPr>
          <p:cNvPr id="332" name="Google Shape;332;p41"/>
          <p:cNvPicPr preferRelativeResize="0"/>
          <p:nvPr/>
        </p:nvPicPr>
        <p:blipFill>
          <a:blip r:embed="rId3">
            <a:alphaModFix/>
          </a:blip>
          <a:stretch>
            <a:fillRect/>
          </a:stretch>
        </p:blipFill>
        <p:spPr>
          <a:xfrm>
            <a:off x="576175" y="1288538"/>
            <a:ext cx="8269076" cy="553850"/>
          </a:xfrm>
          <a:prstGeom prst="rect">
            <a:avLst/>
          </a:prstGeom>
          <a:noFill/>
          <a:ln>
            <a:noFill/>
          </a:ln>
        </p:spPr>
      </p:pic>
      <p:sp>
        <p:nvSpPr>
          <p:cNvPr id="333" name="Google Shape;333;p41"/>
          <p:cNvSpPr txBox="1"/>
          <p:nvPr>
            <p:ph type="title"/>
          </p:nvPr>
        </p:nvSpPr>
        <p:spPr>
          <a:xfrm>
            <a:off x="0" y="39425"/>
            <a:ext cx="9144000" cy="11739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3000"/>
              <a:t>What kind of learning materials and tools are there during this part?</a:t>
            </a:r>
            <a:endParaRPr b="1" sz="3000"/>
          </a:p>
          <a:p>
            <a:pPr indent="0" lvl="0" marL="0" rtl="0" algn="ctr">
              <a:lnSpc>
                <a:spcPct val="115000"/>
              </a:lnSpc>
              <a:spcBef>
                <a:spcPts val="600"/>
              </a:spcBef>
              <a:spcAft>
                <a:spcPts val="0"/>
              </a:spcAft>
              <a:buNone/>
            </a:pPr>
            <a:r>
              <a:t/>
            </a:r>
            <a:endParaRPr b="1" sz="3000"/>
          </a:p>
          <a:p>
            <a:pPr indent="0" lvl="0" marL="0" rtl="0" algn="ctr">
              <a:spcBef>
                <a:spcPts val="0"/>
              </a:spcBef>
              <a:spcAft>
                <a:spcPts val="0"/>
              </a:spcAft>
              <a:buNone/>
            </a:pPr>
            <a:r>
              <a:rPr b="1" lang="en" sz="3000">
                <a:solidFill>
                  <a:srgbClr val="00212E"/>
                </a:solidFill>
              </a:rPr>
              <a:t>   </a:t>
            </a:r>
            <a:endParaRPr sz="3000"/>
          </a:p>
        </p:txBody>
      </p:sp>
      <p:sp>
        <p:nvSpPr>
          <p:cNvPr id="334" name="Google Shape;334;p41"/>
          <p:cNvSpPr txBox="1"/>
          <p:nvPr>
            <p:ph idx="1" type="body"/>
          </p:nvPr>
        </p:nvSpPr>
        <p:spPr>
          <a:xfrm>
            <a:off x="576175" y="3269050"/>
            <a:ext cx="7991700" cy="117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800">
                <a:solidFill>
                  <a:schemeClr val="dk1"/>
                </a:solidFill>
              </a:rPr>
              <a:t>This part skills and knowledge are measured by a discussion. </a:t>
            </a:r>
            <a:endParaRPr sz="2800"/>
          </a:p>
        </p:txBody>
      </p:sp>
      <p:sp>
        <p:nvSpPr>
          <p:cNvPr id="335" name="Google Shape;335;p41"/>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41"/>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37" name="Google Shape;337;p41"/>
          <p:cNvPicPr preferRelativeResize="0"/>
          <p:nvPr/>
        </p:nvPicPr>
        <p:blipFill>
          <a:blip r:embed="rId4">
            <a:alphaModFix/>
          </a:blip>
          <a:stretch>
            <a:fillRect/>
          </a:stretch>
        </p:blipFill>
        <p:spPr>
          <a:xfrm>
            <a:off x="576175" y="2552688"/>
            <a:ext cx="7991649" cy="553850"/>
          </a:xfrm>
          <a:prstGeom prst="rect">
            <a:avLst/>
          </a:prstGeom>
          <a:noFill/>
          <a:ln>
            <a:noFill/>
          </a:ln>
        </p:spPr>
      </p:pic>
      <p:pic>
        <p:nvPicPr>
          <p:cNvPr id="338" name="Google Shape;338;p41"/>
          <p:cNvPicPr preferRelativeResize="0"/>
          <p:nvPr/>
        </p:nvPicPr>
        <p:blipFill>
          <a:blip r:embed="rId5">
            <a:alphaModFix/>
          </a:blip>
          <a:stretch>
            <a:fillRect/>
          </a:stretch>
        </p:blipFill>
        <p:spPr>
          <a:xfrm>
            <a:off x="682075" y="2562900"/>
            <a:ext cx="533400" cy="533400"/>
          </a:xfrm>
          <a:prstGeom prst="rect">
            <a:avLst/>
          </a:prstGeom>
          <a:noFill/>
          <a:ln>
            <a:noFill/>
          </a:ln>
        </p:spPr>
      </p:pic>
      <p:sp>
        <p:nvSpPr>
          <p:cNvPr id="339" name="Google Shape;339;p41"/>
          <p:cNvSpPr txBox="1"/>
          <p:nvPr/>
        </p:nvSpPr>
        <p:spPr>
          <a:xfrm>
            <a:off x="1389775" y="2627900"/>
            <a:ext cx="2392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t>Training feedback</a:t>
            </a:r>
            <a:endParaRPr sz="1800"/>
          </a:p>
        </p:txBody>
      </p:sp>
      <p:sp>
        <p:nvSpPr>
          <p:cNvPr id="340" name="Google Shape;340;p41"/>
          <p:cNvSpPr txBox="1"/>
          <p:nvPr/>
        </p:nvSpPr>
        <p:spPr>
          <a:xfrm>
            <a:off x="1353800" y="1334613"/>
            <a:ext cx="630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t>Template for own learning and/or team self-evaluation</a:t>
            </a:r>
            <a:endParaRPr sz="1800"/>
          </a:p>
        </p:txBody>
      </p:sp>
      <p:pic>
        <p:nvPicPr>
          <p:cNvPr id="341" name="Google Shape;341;p41"/>
          <p:cNvPicPr preferRelativeResize="0"/>
          <p:nvPr/>
        </p:nvPicPr>
        <p:blipFill>
          <a:blip r:embed="rId3">
            <a:alphaModFix/>
          </a:blip>
          <a:stretch>
            <a:fillRect/>
          </a:stretch>
        </p:blipFill>
        <p:spPr>
          <a:xfrm>
            <a:off x="576175" y="1920613"/>
            <a:ext cx="8269076" cy="553850"/>
          </a:xfrm>
          <a:prstGeom prst="rect">
            <a:avLst/>
          </a:prstGeom>
          <a:noFill/>
          <a:ln>
            <a:noFill/>
          </a:ln>
        </p:spPr>
      </p:pic>
      <p:sp>
        <p:nvSpPr>
          <p:cNvPr id="342" name="Google Shape;342;p41"/>
          <p:cNvSpPr txBox="1"/>
          <p:nvPr/>
        </p:nvSpPr>
        <p:spPr>
          <a:xfrm>
            <a:off x="1353800" y="1966688"/>
            <a:ext cx="630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t>Template for peer-reviewing</a:t>
            </a:r>
            <a:endParaRPr sz="1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0" y="1757294"/>
            <a:ext cx="9144003" cy="3357563"/>
          </a:xfrm>
          <a:prstGeom prst="rect">
            <a:avLst/>
          </a:prstGeom>
          <a:noFill/>
          <a:ln>
            <a:noFill/>
          </a:ln>
        </p:spPr>
      </p:pic>
      <p:sp>
        <p:nvSpPr>
          <p:cNvPr id="78" name="Google Shape;78;p15"/>
          <p:cNvSpPr txBox="1"/>
          <p:nvPr>
            <p:ph idx="1" type="body"/>
          </p:nvPr>
        </p:nvSpPr>
        <p:spPr>
          <a:xfrm>
            <a:off x="311700" y="288550"/>
            <a:ext cx="8520600" cy="1264500"/>
          </a:xfrm>
          <a:prstGeom prst="rect">
            <a:avLst/>
          </a:prstGeom>
        </p:spPr>
        <p:txBody>
          <a:bodyPr anchorCtr="0" anchor="t" bIns="91425" lIns="91425" spcFirstLastPara="1" rIns="91425" wrap="square" tIns="91425">
            <a:noAutofit/>
          </a:bodyPr>
          <a:lstStyle/>
          <a:p>
            <a:pPr indent="0" lvl="0" marL="0" rtl="0" algn="just">
              <a:lnSpc>
                <a:spcPct val="107916"/>
              </a:lnSpc>
              <a:spcBef>
                <a:spcPts val="0"/>
              </a:spcBef>
              <a:spcAft>
                <a:spcPts val="800"/>
              </a:spcAft>
              <a:buClr>
                <a:schemeClr val="dk1"/>
              </a:buClr>
              <a:buSzPts val="1100"/>
              <a:buFont typeface="Arial"/>
              <a:buNone/>
            </a:pPr>
            <a:r>
              <a:rPr lang="en" sz="2000">
                <a:solidFill>
                  <a:srgbClr val="333333"/>
                </a:solidFill>
                <a:highlight>
                  <a:srgbClr val="FFFFFF"/>
                </a:highlight>
              </a:rPr>
              <a:t>Participants will acquire skills on climate change resilience in agricultural production, developing sustainable managment of natural resources, biodiversity and sustainable energy alternatives.</a:t>
            </a:r>
            <a:endParaRPr sz="2000">
              <a:solidFill>
                <a:schemeClr val="dk1"/>
              </a:solidFill>
            </a:endParaRPr>
          </a:p>
        </p:txBody>
      </p:sp>
      <p:sp>
        <p:nvSpPr>
          <p:cNvPr id="79" name="Google Shape;79;p15"/>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5"/>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42"/>
          <p:cNvSpPr txBox="1"/>
          <p:nvPr>
            <p:ph type="title"/>
          </p:nvPr>
        </p:nvSpPr>
        <p:spPr>
          <a:xfrm>
            <a:off x="450250" y="1050150"/>
            <a:ext cx="8251500" cy="1217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3520"/>
              <a:t>Further Training Developed by ProGreen Project </a:t>
            </a:r>
            <a:endParaRPr sz="3520"/>
          </a:p>
        </p:txBody>
      </p:sp>
      <p:pic>
        <p:nvPicPr>
          <p:cNvPr id="348" name="Google Shape;348;p42"/>
          <p:cNvPicPr preferRelativeResize="0"/>
          <p:nvPr/>
        </p:nvPicPr>
        <p:blipFill>
          <a:blip r:embed="rId3">
            <a:alphaModFix/>
          </a:blip>
          <a:stretch>
            <a:fillRect/>
          </a:stretch>
        </p:blipFill>
        <p:spPr>
          <a:xfrm>
            <a:off x="3979507" y="2267920"/>
            <a:ext cx="1652350" cy="1013457"/>
          </a:xfrm>
          <a:prstGeom prst="rect">
            <a:avLst/>
          </a:prstGeom>
          <a:noFill/>
          <a:ln>
            <a:noFill/>
          </a:ln>
        </p:spPr>
      </p:pic>
      <p:pic>
        <p:nvPicPr>
          <p:cNvPr id="349" name="Google Shape;349;p42"/>
          <p:cNvPicPr preferRelativeResize="0"/>
          <p:nvPr/>
        </p:nvPicPr>
        <p:blipFill>
          <a:blip r:embed="rId4">
            <a:alphaModFix/>
          </a:blip>
          <a:stretch>
            <a:fillRect/>
          </a:stretch>
        </p:blipFill>
        <p:spPr>
          <a:xfrm>
            <a:off x="1360739" y="2314062"/>
            <a:ext cx="2291461" cy="921175"/>
          </a:xfrm>
          <a:prstGeom prst="rect">
            <a:avLst/>
          </a:prstGeom>
          <a:noFill/>
          <a:ln>
            <a:noFill/>
          </a:ln>
        </p:spPr>
      </p:pic>
      <p:pic>
        <p:nvPicPr>
          <p:cNvPr id="350" name="Google Shape;350;p42"/>
          <p:cNvPicPr preferRelativeResize="0"/>
          <p:nvPr/>
        </p:nvPicPr>
        <p:blipFill>
          <a:blip r:embed="rId5">
            <a:alphaModFix/>
          </a:blip>
          <a:stretch>
            <a:fillRect/>
          </a:stretch>
        </p:blipFill>
        <p:spPr>
          <a:xfrm>
            <a:off x="5959150" y="2488300"/>
            <a:ext cx="1948492" cy="5727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6"/>
          <p:cNvSpPr txBox="1"/>
          <p:nvPr>
            <p:ph type="title"/>
          </p:nvPr>
        </p:nvSpPr>
        <p:spPr>
          <a:xfrm>
            <a:off x="311700" y="187125"/>
            <a:ext cx="8832300" cy="1010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000"/>
              <a:t>What kind of knowledge and skills will we learn?</a:t>
            </a:r>
            <a:endParaRPr sz="3000"/>
          </a:p>
        </p:txBody>
      </p:sp>
      <p:sp>
        <p:nvSpPr>
          <p:cNvPr id="86" name="Google Shape;86;p16"/>
          <p:cNvSpPr txBox="1"/>
          <p:nvPr>
            <p:ph idx="1" type="body"/>
          </p:nvPr>
        </p:nvSpPr>
        <p:spPr>
          <a:xfrm>
            <a:off x="311700" y="1590300"/>
            <a:ext cx="8520600" cy="3088500"/>
          </a:xfrm>
          <a:prstGeom prst="rect">
            <a:avLst/>
          </a:prstGeom>
        </p:spPr>
        <p:txBody>
          <a:bodyPr anchorCtr="0" anchor="t" bIns="91425" lIns="91425" spcFirstLastPara="1" rIns="91425" wrap="square" tIns="91425">
            <a:normAutofit/>
          </a:bodyPr>
          <a:lstStyle/>
          <a:p>
            <a:pPr indent="-406400" lvl="0" marL="457200" rtl="0" algn="l">
              <a:lnSpc>
                <a:spcPct val="90000"/>
              </a:lnSpc>
              <a:spcBef>
                <a:spcPts val="1000"/>
              </a:spcBef>
              <a:spcAft>
                <a:spcPts val="0"/>
              </a:spcAft>
              <a:buSzPts val="2800"/>
              <a:buChar char="●"/>
            </a:pPr>
            <a:r>
              <a:rPr lang="en" sz="2800">
                <a:solidFill>
                  <a:srgbClr val="00212E"/>
                </a:solidFill>
              </a:rPr>
              <a:t>You will professionally learn to work with development tasks</a:t>
            </a:r>
            <a:endParaRPr sz="2800">
              <a:solidFill>
                <a:srgbClr val="00212E"/>
              </a:solidFill>
            </a:endParaRPr>
          </a:p>
          <a:p>
            <a:pPr indent="-406400" lvl="0" marL="457200" rtl="0" algn="l">
              <a:lnSpc>
                <a:spcPct val="90000"/>
              </a:lnSpc>
              <a:spcBef>
                <a:spcPts val="0"/>
              </a:spcBef>
              <a:spcAft>
                <a:spcPts val="0"/>
              </a:spcAft>
              <a:buSzPts val="2800"/>
              <a:buChar char="●"/>
            </a:pPr>
            <a:r>
              <a:rPr lang="en" sz="2800">
                <a:solidFill>
                  <a:srgbClr val="00212E"/>
                </a:solidFill>
              </a:rPr>
              <a:t>You will get knowledge on greenering goals and methods in agriculture</a:t>
            </a:r>
            <a:endParaRPr sz="2800">
              <a:solidFill>
                <a:srgbClr val="00212E"/>
              </a:solidFill>
            </a:endParaRPr>
          </a:p>
          <a:p>
            <a:pPr indent="-406400" lvl="0" marL="457200" rtl="0" algn="l">
              <a:lnSpc>
                <a:spcPct val="90000"/>
              </a:lnSpc>
              <a:spcBef>
                <a:spcPts val="0"/>
              </a:spcBef>
              <a:spcAft>
                <a:spcPts val="0"/>
              </a:spcAft>
              <a:buSzPts val="2800"/>
              <a:buChar char="●"/>
            </a:pPr>
            <a:r>
              <a:rPr lang="en" sz="2800">
                <a:solidFill>
                  <a:srgbClr val="00212E"/>
                </a:solidFill>
              </a:rPr>
              <a:t>You will get skills in development and communication planning </a:t>
            </a:r>
            <a:endParaRPr/>
          </a:p>
        </p:txBody>
      </p:sp>
      <p:sp>
        <p:nvSpPr>
          <p:cNvPr id="87" name="Google Shape;87;p16"/>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6"/>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7"/>
          <p:cNvSpPr txBox="1"/>
          <p:nvPr>
            <p:ph type="title"/>
          </p:nvPr>
        </p:nvSpPr>
        <p:spPr>
          <a:xfrm>
            <a:off x="0" y="187125"/>
            <a:ext cx="9144000" cy="629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000"/>
              <a:t>Where do we need these skills? </a:t>
            </a:r>
            <a:endParaRPr sz="3000"/>
          </a:p>
        </p:txBody>
      </p:sp>
      <p:sp>
        <p:nvSpPr>
          <p:cNvPr id="94" name="Google Shape;94;p17"/>
          <p:cNvSpPr txBox="1"/>
          <p:nvPr>
            <p:ph idx="1" type="body"/>
          </p:nvPr>
        </p:nvSpPr>
        <p:spPr>
          <a:xfrm>
            <a:off x="501450" y="959925"/>
            <a:ext cx="8132400" cy="3819300"/>
          </a:xfrm>
          <a:prstGeom prst="rect">
            <a:avLst/>
          </a:prstGeom>
        </p:spPr>
        <p:txBody>
          <a:bodyPr anchorCtr="0" anchor="t" bIns="91425" lIns="91425" spcFirstLastPara="1" rIns="91425" wrap="square" tIns="91425">
            <a:noAutofit/>
          </a:bodyPr>
          <a:lstStyle/>
          <a:p>
            <a:pPr indent="0" lvl="0" marL="0" rtl="0" algn="l">
              <a:lnSpc>
                <a:spcPct val="95000"/>
              </a:lnSpc>
              <a:spcBef>
                <a:spcPts val="1000"/>
              </a:spcBef>
              <a:spcAft>
                <a:spcPts val="0"/>
              </a:spcAft>
              <a:buClr>
                <a:schemeClr val="dk1"/>
              </a:buClr>
              <a:buSzPts val="688"/>
              <a:buFont typeface="Arial"/>
              <a:buNone/>
            </a:pPr>
            <a:r>
              <a:rPr lang="en" sz="2800">
                <a:solidFill>
                  <a:schemeClr val="dk1"/>
                </a:solidFill>
              </a:rPr>
              <a:t>We need project development skills in a wide range of work situations, such as </a:t>
            </a:r>
            <a:endParaRPr sz="2800">
              <a:solidFill>
                <a:schemeClr val="dk1"/>
              </a:solidFill>
            </a:endParaRPr>
          </a:p>
          <a:p>
            <a:pPr indent="-406400" lvl="0" marL="457200" rtl="0" algn="l">
              <a:lnSpc>
                <a:spcPct val="95000"/>
              </a:lnSpc>
              <a:spcBef>
                <a:spcPts val="1000"/>
              </a:spcBef>
              <a:spcAft>
                <a:spcPts val="0"/>
              </a:spcAft>
              <a:buClr>
                <a:schemeClr val="dk1"/>
              </a:buClr>
              <a:buSzPts val="2800"/>
              <a:buChar char="●"/>
            </a:pPr>
            <a:r>
              <a:rPr lang="en" sz="2800">
                <a:solidFill>
                  <a:schemeClr val="dk1"/>
                </a:solidFill>
              </a:rPr>
              <a:t>in entrepreneurship development </a:t>
            </a:r>
            <a:endParaRPr sz="2800">
              <a:solidFill>
                <a:schemeClr val="dk1"/>
              </a:solidFill>
            </a:endParaRPr>
          </a:p>
          <a:p>
            <a:pPr indent="-406400" lvl="0" marL="457200" rtl="0" algn="l">
              <a:lnSpc>
                <a:spcPct val="95000"/>
              </a:lnSpc>
              <a:spcBef>
                <a:spcPts val="0"/>
              </a:spcBef>
              <a:spcAft>
                <a:spcPts val="0"/>
              </a:spcAft>
              <a:buClr>
                <a:schemeClr val="dk1"/>
              </a:buClr>
              <a:buSzPts val="2800"/>
              <a:buChar char="●"/>
            </a:pPr>
            <a:r>
              <a:rPr lang="en" sz="2800">
                <a:solidFill>
                  <a:schemeClr val="dk1"/>
                </a:solidFill>
              </a:rPr>
              <a:t>in personal development</a:t>
            </a:r>
            <a:br>
              <a:rPr lang="en" sz="2800">
                <a:solidFill>
                  <a:schemeClr val="dk1"/>
                </a:solidFill>
              </a:rPr>
            </a:br>
            <a:endParaRPr sz="2800">
              <a:solidFill>
                <a:schemeClr val="dk1"/>
              </a:solidFill>
            </a:endParaRPr>
          </a:p>
          <a:p>
            <a:pPr indent="0" lvl="0" marL="0" rtl="0" algn="l">
              <a:lnSpc>
                <a:spcPct val="95000"/>
              </a:lnSpc>
              <a:spcBef>
                <a:spcPts val="600"/>
              </a:spcBef>
              <a:spcAft>
                <a:spcPts val="1200"/>
              </a:spcAft>
              <a:buSzPts val="688"/>
              <a:buNone/>
            </a:pPr>
            <a:r>
              <a:rPr lang="en" sz="2800">
                <a:solidFill>
                  <a:schemeClr val="dk1"/>
                </a:solidFill>
              </a:rPr>
              <a:t>Modern ecological farming skills are important as it is a global and EU goal in adapting climate change and increasing biodiversity.</a:t>
            </a:r>
            <a:endParaRPr sz="2800"/>
          </a:p>
        </p:txBody>
      </p:sp>
      <p:sp>
        <p:nvSpPr>
          <p:cNvPr id="95" name="Google Shape;95;p17"/>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7"/>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8"/>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8"/>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3" name="Google Shape;103;p18"/>
          <p:cNvPicPr preferRelativeResize="0"/>
          <p:nvPr/>
        </p:nvPicPr>
        <p:blipFill>
          <a:blip r:embed="rId3">
            <a:alphaModFix/>
          </a:blip>
          <a:stretch>
            <a:fillRect/>
          </a:stretch>
        </p:blipFill>
        <p:spPr>
          <a:xfrm>
            <a:off x="424200" y="152400"/>
            <a:ext cx="8295600" cy="46662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9"/>
          <p:cNvSpPr txBox="1"/>
          <p:nvPr>
            <p:ph type="title"/>
          </p:nvPr>
        </p:nvSpPr>
        <p:spPr>
          <a:xfrm>
            <a:off x="0" y="0"/>
            <a:ext cx="9144000" cy="629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000"/>
              <a:t>Further Training Tasks</a:t>
            </a:r>
            <a:endParaRPr sz="3000"/>
          </a:p>
        </p:txBody>
      </p:sp>
      <p:sp>
        <p:nvSpPr>
          <p:cNvPr id="109" name="Google Shape;109;p19"/>
          <p:cNvSpPr txBox="1"/>
          <p:nvPr>
            <p:ph idx="1" type="body"/>
          </p:nvPr>
        </p:nvSpPr>
        <p:spPr>
          <a:xfrm>
            <a:off x="311700" y="629400"/>
            <a:ext cx="8520600" cy="4312500"/>
          </a:xfrm>
          <a:prstGeom prst="rect">
            <a:avLst/>
          </a:prstGeom>
        </p:spPr>
        <p:txBody>
          <a:bodyPr anchorCtr="0" anchor="t" bIns="91425" lIns="91425" spcFirstLastPara="1" rIns="91425" wrap="square" tIns="91425">
            <a:noAutofit/>
          </a:bodyPr>
          <a:lstStyle/>
          <a:p>
            <a:pPr indent="0" lvl="0" marL="0" rtl="0" algn="l">
              <a:lnSpc>
                <a:spcPct val="105000"/>
              </a:lnSpc>
              <a:spcBef>
                <a:spcPts val="1000"/>
              </a:spcBef>
              <a:spcAft>
                <a:spcPts val="0"/>
              </a:spcAft>
              <a:buClr>
                <a:schemeClr val="dk1"/>
              </a:buClr>
              <a:buSzPts val="275"/>
              <a:buFont typeface="Arial"/>
              <a:buNone/>
            </a:pPr>
            <a:r>
              <a:rPr lang="en" sz="2300">
                <a:solidFill>
                  <a:schemeClr val="dk1"/>
                </a:solidFill>
              </a:rPr>
              <a:t>This further training has two test, one exam and one development project task. </a:t>
            </a:r>
            <a:endParaRPr sz="2300">
              <a:solidFill>
                <a:schemeClr val="dk1"/>
              </a:solidFill>
            </a:endParaRPr>
          </a:p>
          <a:p>
            <a:pPr indent="-382270" lvl="0" marL="457200" rtl="0" algn="l">
              <a:lnSpc>
                <a:spcPct val="105000"/>
              </a:lnSpc>
              <a:spcBef>
                <a:spcPts val="1000"/>
              </a:spcBef>
              <a:spcAft>
                <a:spcPts val="0"/>
              </a:spcAft>
              <a:buClr>
                <a:schemeClr val="dk1"/>
              </a:buClr>
              <a:buSzPts val="2420"/>
              <a:buChar char="●"/>
            </a:pPr>
            <a:r>
              <a:rPr lang="en" sz="2420">
                <a:solidFill>
                  <a:schemeClr val="dk1"/>
                </a:solidFill>
              </a:rPr>
              <a:t>Do the starting up test </a:t>
            </a:r>
            <a:endParaRPr sz="2420">
              <a:solidFill>
                <a:schemeClr val="dk1"/>
              </a:solidFill>
            </a:endParaRPr>
          </a:p>
          <a:p>
            <a:pPr indent="-382270" lvl="0" marL="457200" rtl="0" algn="l">
              <a:lnSpc>
                <a:spcPct val="105000"/>
              </a:lnSpc>
              <a:spcBef>
                <a:spcPts val="0"/>
              </a:spcBef>
              <a:spcAft>
                <a:spcPts val="0"/>
              </a:spcAft>
              <a:buClr>
                <a:schemeClr val="dk1"/>
              </a:buClr>
              <a:buSzPts val="2420"/>
              <a:buChar char="●"/>
            </a:pPr>
            <a:r>
              <a:rPr lang="en" sz="2420">
                <a:solidFill>
                  <a:schemeClr val="dk1"/>
                </a:solidFill>
              </a:rPr>
              <a:t>Read the learning material</a:t>
            </a:r>
            <a:endParaRPr sz="2420">
              <a:solidFill>
                <a:schemeClr val="dk1"/>
              </a:solidFill>
            </a:endParaRPr>
          </a:p>
          <a:p>
            <a:pPr indent="-382270" lvl="0" marL="457200" rtl="0" algn="l">
              <a:lnSpc>
                <a:spcPct val="105000"/>
              </a:lnSpc>
              <a:spcBef>
                <a:spcPts val="0"/>
              </a:spcBef>
              <a:spcAft>
                <a:spcPts val="0"/>
              </a:spcAft>
              <a:buClr>
                <a:schemeClr val="dk1"/>
              </a:buClr>
              <a:buSzPts val="2420"/>
              <a:buChar char="●"/>
            </a:pPr>
            <a:r>
              <a:rPr lang="en" sz="2420">
                <a:solidFill>
                  <a:schemeClr val="dk1"/>
                </a:solidFill>
              </a:rPr>
              <a:t>Do the exam</a:t>
            </a:r>
            <a:endParaRPr sz="2420">
              <a:solidFill>
                <a:schemeClr val="dk1"/>
              </a:solidFill>
            </a:endParaRPr>
          </a:p>
          <a:p>
            <a:pPr indent="-382270" lvl="0" marL="457200" rtl="0" algn="l">
              <a:lnSpc>
                <a:spcPct val="105000"/>
              </a:lnSpc>
              <a:spcBef>
                <a:spcPts val="0"/>
              </a:spcBef>
              <a:spcAft>
                <a:spcPts val="0"/>
              </a:spcAft>
              <a:buClr>
                <a:schemeClr val="dk1"/>
              </a:buClr>
              <a:buSzPts val="2420"/>
              <a:buChar char="●"/>
            </a:pPr>
            <a:r>
              <a:rPr lang="en" sz="2420">
                <a:solidFill>
                  <a:schemeClr val="dk1"/>
                </a:solidFill>
              </a:rPr>
              <a:t>Carry out one project development task. </a:t>
            </a:r>
            <a:endParaRPr sz="2420">
              <a:solidFill>
                <a:schemeClr val="dk1"/>
              </a:solidFill>
            </a:endParaRPr>
          </a:p>
          <a:p>
            <a:pPr indent="-382270" lvl="0" marL="457200" rtl="0" algn="l">
              <a:lnSpc>
                <a:spcPct val="105000"/>
              </a:lnSpc>
              <a:spcBef>
                <a:spcPts val="0"/>
              </a:spcBef>
              <a:spcAft>
                <a:spcPts val="0"/>
              </a:spcAft>
              <a:buClr>
                <a:schemeClr val="dk1"/>
              </a:buClr>
              <a:buSzPts val="2420"/>
              <a:buChar char="●"/>
            </a:pPr>
            <a:r>
              <a:rPr lang="en" sz="2420">
                <a:solidFill>
                  <a:schemeClr val="dk1"/>
                </a:solidFill>
              </a:rPr>
              <a:t>Do one self-test</a:t>
            </a:r>
            <a:endParaRPr sz="2420">
              <a:solidFill>
                <a:schemeClr val="dk1"/>
              </a:solidFill>
            </a:endParaRPr>
          </a:p>
          <a:p>
            <a:pPr indent="-382270" lvl="0" marL="457200" rtl="0" algn="l">
              <a:lnSpc>
                <a:spcPct val="105000"/>
              </a:lnSpc>
              <a:spcBef>
                <a:spcPts val="0"/>
              </a:spcBef>
              <a:spcAft>
                <a:spcPts val="0"/>
              </a:spcAft>
              <a:buClr>
                <a:schemeClr val="dk1"/>
              </a:buClr>
              <a:buSzPts val="2420"/>
              <a:buChar char="●"/>
            </a:pPr>
            <a:r>
              <a:rPr lang="en" sz="2420">
                <a:solidFill>
                  <a:schemeClr val="dk1"/>
                </a:solidFill>
              </a:rPr>
              <a:t>Report your development task (video, podcast or written)</a:t>
            </a:r>
            <a:endParaRPr sz="2420">
              <a:solidFill>
                <a:schemeClr val="dk1"/>
              </a:solidFill>
            </a:endParaRPr>
          </a:p>
          <a:p>
            <a:pPr indent="-382270" lvl="0" marL="457200" rtl="0" algn="l">
              <a:lnSpc>
                <a:spcPct val="105000"/>
              </a:lnSpc>
              <a:spcBef>
                <a:spcPts val="0"/>
              </a:spcBef>
              <a:spcAft>
                <a:spcPts val="0"/>
              </a:spcAft>
              <a:buClr>
                <a:schemeClr val="dk1"/>
              </a:buClr>
              <a:buSzPts val="2420"/>
              <a:buChar char="●"/>
            </a:pPr>
            <a:r>
              <a:rPr lang="en" sz="2420">
                <a:solidFill>
                  <a:schemeClr val="dk1"/>
                </a:solidFill>
              </a:rPr>
              <a:t>Carry out a peer-review </a:t>
            </a:r>
            <a:endParaRPr sz="2420">
              <a:solidFill>
                <a:schemeClr val="dk1"/>
              </a:solidFill>
            </a:endParaRPr>
          </a:p>
          <a:p>
            <a:pPr indent="-382270" lvl="0" marL="457200" rtl="0" algn="l">
              <a:lnSpc>
                <a:spcPct val="105000"/>
              </a:lnSpc>
              <a:spcBef>
                <a:spcPts val="0"/>
              </a:spcBef>
              <a:spcAft>
                <a:spcPts val="0"/>
              </a:spcAft>
              <a:buClr>
                <a:schemeClr val="dk1"/>
              </a:buClr>
              <a:buSzPts val="2420"/>
              <a:buChar char="●"/>
            </a:pPr>
            <a:r>
              <a:rPr lang="en" sz="2420">
                <a:solidFill>
                  <a:schemeClr val="dk1"/>
                </a:solidFill>
              </a:rPr>
              <a:t>Discuss the outcome of the project and your own learning</a:t>
            </a:r>
            <a:endParaRPr sz="1050">
              <a:solidFill>
                <a:schemeClr val="dk1"/>
              </a:solidFill>
            </a:endParaRPr>
          </a:p>
        </p:txBody>
      </p:sp>
      <p:sp>
        <p:nvSpPr>
          <p:cNvPr id="110" name="Google Shape;110;p19"/>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9"/>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0"/>
          <p:cNvSpPr txBox="1"/>
          <p:nvPr>
            <p:ph type="title"/>
          </p:nvPr>
        </p:nvSpPr>
        <p:spPr>
          <a:xfrm>
            <a:off x="0" y="187125"/>
            <a:ext cx="9144000" cy="629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000"/>
              <a:t>What kind of learning materials are there? </a:t>
            </a:r>
            <a:endParaRPr sz="3000"/>
          </a:p>
        </p:txBody>
      </p:sp>
      <p:sp>
        <p:nvSpPr>
          <p:cNvPr id="117" name="Google Shape;117;p20"/>
          <p:cNvSpPr txBox="1"/>
          <p:nvPr>
            <p:ph idx="1" type="body"/>
          </p:nvPr>
        </p:nvSpPr>
        <p:spPr>
          <a:xfrm>
            <a:off x="435300" y="1049400"/>
            <a:ext cx="8273400" cy="34431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en" sz="2800">
                <a:solidFill>
                  <a:schemeClr val="dk1"/>
                </a:solidFill>
              </a:rPr>
              <a:t>In the contact learning you will get infomation on how to carry out a development task. </a:t>
            </a:r>
            <a:endParaRPr sz="2800">
              <a:solidFill>
                <a:schemeClr val="dk1"/>
              </a:solidFill>
            </a:endParaRPr>
          </a:p>
          <a:p>
            <a:pPr indent="0" lvl="0" marL="0" rtl="0" algn="l">
              <a:spcBef>
                <a:spcPts val="1000"/>
              </a:spcBef>
              <a:spcAft>
                <a:spcPts val="600"/>
              </a:spcAft>
              <a:buNone/>
            </a:pPr>
            <a:r>
              <a:rPr lang="en" sz="2800">
                <a:solidFill>
                  <a:schemeClr val="dk1"/>
                </a:solidFill>
              </a:rPr>
              <a:t>There are also materials on </a:t>
            </a:r>
            <a:r>
              <a:rPr lang="en" sz="2800">
                <a:solidFill>
                  <a:schemeClr val="dk1"/>
                </a:solidFill>
              </a:rPr>
              <a:t>sustainable development goals by United Nations, the EU Green Deal, climate change and </a:t>
            </a:r>
            <a:r>
              <a:rPr lang="en" sz="2800">
                <a:solidFill>
                  <a:schemeClr val="dk1"/>
                </a:solidFill>
              </a:rPr>
              <a:t>greenering measurements in agriculture. </a:t>
            </a:r>
            <a:endParaRPr sz="2800">
              <a:solidFill>
                <a:schemeClr val="dk1"/>
              </a:solidFill>
            </a:endParaRPr>
          </a:p>
        </p:txBody>
      </p:sp>
      <p:sp>
        <p:nvSpPr>
          <p:cNvPr id="118" name="Google Shape;118;p20"/>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0"/>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1"/>
          <p:cNvSpPr txBox="1"/>
          <p:nvPr>
            <p:ph type="title"/>
          </p:nvPr>
        </p:nvSpPr>
        <p:spPr>
          <a:xfrm>
            <a:off x="0" y="187125"/>
            <a:ext cx="9144000" cy="629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000"/>
              <a:t>What kind of </a:t>
            </a:r>
            <a:r>
              <a:rPr b="1" lang="en" sz="3000" u="sng">
                <a:solidFill>
                  <a:schemeClr val="hlink"/>
                </a:solidFill>
                <a:hlinkClick r:id="rId3"/>
              </a:rPr>
              <a:t>learning materials</a:t>
            </a:r>
            <a:r>
              <a:rPr b="1" lang="en" sz="3000"/>
              <a:t> are there? </a:t>
            </a:r>
            <a:endParaRPr sz="3000"/>
          </a:p>
        </p:txBody>
      </p:sp>
      <p:sp>
        <p:nvSpPr>
          <p:cNvPr id="125" name="Google Shape;125;p21"/>
          <p:cNvSpPr/>
          <p:nvPr/>
        </p:nvSpPr>
        <p:spPr>
          <a:xfrm>
            <a:off x="0" y="-2865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21"/>
          <p:cNvSpPr/>
          <p:nvPr/>
        </p:nvSpPr>
        <p:spPr>
          <a:xfrm>
            <a:off x="8872200" y="0"/>
            <a:ext cx="271800" cy="514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7" name="Google Shape;127;p21"/>
          <p:cNvPicPr preferRelativeResize="0"/>
          <p:nvPr/>
        </p:nvPicPr>
        <p:blipFill>
          <a:blip r:embed="rId4">
            <a:alphaModFix/>
          </a:blip>
          <a:stretch>
            <a:fillRect/>
          </a:stretch>
        </p:blipFill>
        <p:spPr>
          <a:xfrm>
            <a:off x="424200" y="816525"/>
            <a:ext cx="8295598" cy="380485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ABD195B100175940A956F8189071F257" ma:contentTypeVersion="15" ma:contentTypeDescription="Ein neues Dokument erstellen." ma:contentTypeScope="" ma:versionID="84a46efca5ecd61c41d2b6e6c2f38d3f">
  <xsd:schema xmlns:xsd="http://www.w3.org/2001/XMLSchema" xmlns:xs="http://www.w3.org/2001/XMLSchema" xmlns:p="http://schemas.microsoft.com/office/2006/metadata/properties" xmlns:ns2="fc9d1802-fbfd-409c-ab01-9c425bac07b3" xmlns:ns3="9959f5f9-736f-4918-9560-299eb0ddbfe1" targetNamespace="http://schemas.microsoft.com/office/2006/metadata/properties" ma:root="true" ma:fieldsID="bb54847d3b896cd45758b17e8a40d9b2" ns2:_="" ns3:_="">
    <xsd:import namespace="fc9d1802-fbfd-409c-ab01-9c425bac07b3"/>
    <xsd:import namespace="9959f5f9-736f-4918-9560-299eb0ddbfe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9d1802-fbfd-409c-ab01-9c425bac07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af399366-1498-438c-8354-d8c47f1cc08e"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959f5f9-736f-4918-9560-299eb0ddbfe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30c2534c-c457-4308-b765-0b564601a6f7}" ma:internalName="TaxCatchAll" ma:showField="CatchAllData" ma:web="9959f5f9-736f-4918-9560-299eb0ddbfe1">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F6FEBC-DAB7-4E43-AD57-FE9223A28C8C}"/>
</file>

<file path=customXml/itemProps2.xml><?xml version="1.0" encoding="utf-8"?>
<ds:datastoreItem xmlns:ds="http://schemas.openxmlformats.org/officeDocument/2006/customXml" ds:itemID="{D4528AFD-EB52-4969-9BBA-EE0D10DBCDF1}"/>
</file>